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y="10287000" cx="18288000"/>
  <p:notesSz cx="10287000" cy="18288000"/>
  <p:embeddedFontLst>
    <p:embeddedFont>
      <p:font typeface="DM Sans"/>
      <p:regular r:id="rId35"/>
      <p:bold r:id="rId36"/>
      <p:italic r:id="rId37"/>
      <p:boldItalic r:id="rId38"/>
    </p:embeddedFont>
    <p:embeddedFont>
      <p:font typeface="JetBrains Mono"/>
      <p:regular r:id="rId39"/>
      <p:bold r:id="rId40"/>
      <p:italic r:id="rId41"/>
      <p:boldItalic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JetBrainsMono-bold.fntdata"/><Relationship Id="rId20" Type="http://schemas.openxmlformats.org/officeDocument/2006/relationships/slide" Target="slides/slide16.xml"/><Relationship Id="rId42" Type="http://schemas.openxmlformats.org/officeDocument/2006/relationships/font" Target="fonts/JetBrainsMono-boldItalic.fntdata"/><Relationship Id="rId41" Type="http://schemas.openxmlformats.org/officeDocument/2006/relationships/font" Target="fonts/JetBrainsMono-italic.fnt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font" Target="fonts/DMSans-regular.fntdata"/><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font" Target="fonts/DMSans-italic.fntdata"/><Relationship Id="rId14" Type="http://schemas.openxmlformats.org/officeDocument/2006/relationships/slide" Target="slides/slide10.xml"/><Relationship Id="rId36" Type="http://schemas.openxmlformats.org/officeDocument/2006/relationships/font" Target="fonts/DMSans-bold.fntdata"/><Relationship Id="rId17" Type="http://schemas.openxmlformats.org/officeDocument/2006/relationships/slide" Target="slides/slide13.xml"/><Relationship Id="rId39" Type="http://schemas.openxmlformats.org/officeDocument/2006/relationships/font" Target="fonts/JetBrainsMono-regular.fntdata"/><Relationship Id="rId16" Type="http://schemas.openxmlformats.org/officeDocument/2006/relationships/slide" Target="slides/slide12.xml"/><Relationship Id="rId38" Type="http://schemas.openxmlformats.org/officeDocument/2006/relationships/font" Target="fonts/DMSans-bold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Queue the deck on slide 1. Confirm Make.com is loaded in a tab and the lead form is ready. Have the backup workflow ready in case the live demo breaks.</a:t>
            </a:r>
            <a:br>
              <a:rPr lang="en-US"/>
            </a:br>
            <a:br>
              <a:rPr lang="en-US"/>
            </a:br>
            <a:r>
              <a:rPr lang="en-US"/>
              <a:t>SAY / DO:</a:t>
            </a:r>
            <a:br>
              <a:rPr lang="en-US"/>
            </a:br>
            <a:r>
              <a:rPr lang="en-US"/>
              <a:t>Welcome everyone in. Set the frame clearly: this is a hands-on workshop, not a theory lecture. Tell them: we are going to build one system, three times, getting smarter each time. Basic automation, then an AI workflow, then an agent. Same use case throughout so their brain doesn't have to keep switching contexts.</a:t>
            </a:r>
            <a:br>
              <a:rPr lang="en-US"/>
            </a:br>
            <a:br>
              <a:rPr lang="en-US"/>
            </a:br>
            <a:r>
              <a:rPr lang="en-US"/>
              <a:t>Key line, say it out loud: 'Today, we're going to stop talking about automation and actually build one.'</a:t>
            </a:r>
            <a:br>
              <a:rPr lang="en-US"/>
            </a:br>
            <a:br>
              <a:rPr lang="en-US"/>
            </a:br>
            <a:r>
              <a:rPr lang="en-US"/>
              <a:t>HOOK / QUESTION:</a:t>
            </a:r>
            <a:br>
              <a:rPr lang="en-US"/>
            </a:br>
            <a:r>
              <a:rPr lang="en-US"/>
              <a:t>Quick show of hands — 'who here has tried to build an automation before, even a simple one?' Don't dwell. Just take the temperature of the room.</a:t>
            </a:r>
            <a:br>
              <a:rPr lang="en-US"/>
            </a:br>
            <a:br>
              <a:rPr lang="en-US"/>
            </a:br>
            <a:r>
              <a:rPr lang="en-US"/>
              <a:t>⏰ TIME CHECK: 3 minutes. Do not run long here. The energy is in building, not in framing.</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 name="Shape 22"/>
        <p:cNvGrpSpPr/>
        <p:nvPr/>
      </p:nvGrpSpPr>
      <p:grpSpPr>
        <a:xfrm>
          <a:off x="0" y="0"/>
          <a:ext cx="0" cy="0"/>
          <a:chOff x="0" y="0"/>
          <a:chExt cx="0" cy="0"/>
        </a:xfrm>
      </p:grpSpPr>
      <p:sp>
        <p:nvSpPr>
          <p:cNvPr id="23" name="Google Shape;2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 name="Google Shape;2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Nothing to set up. This is a pacing slide. Detailed minute-by-minute pacing lives in the appendix — keep that for yourself.</a:t>
            </a:r>
            <a:br>
              <a:rPr lang="en-US"/>
            </a:br>
            <a:br>
              <a:rPr lang="en-US"/>
            </a:br>
            <a:r>
              <a:rPr lang="en-US"/>
              <a:t>SAY / DO:</a:t>
            </a:r>
            <a:br>
              <a:rPr lang="en-US"/>
            </a:br>
            <a:r>
              <a:rPr lang="en-US"/>
              <a:t>Two hours. Three rounds. Each round is the same shape: I show you one, you build one.</a:t>
            </a:r>
            <a:br>
              <a:rPr lang="en-US"/>
            </a:br>
            <a:br>
              <a:rPr lang="en-US"/>
            </a:br>
            <a:r>
              <a:rPr lang="en-US"/>
              <a:t>Say the key line: 'You don't need a perfect build today. You need to understand the pattern.'</a:t>
            </a:r>
            <a:br>
              <a:rPr lang="en-US"/>
            </a:br>
            <a:br>
              <a:rPr lang="en-US"/>
            </a:br>
            <a:r>
              <a:rPr lang="en-US"/>
              <a:t>Point at the three rounds and name what changes each time — round one the steps are fixed, round two AI does one step, round three the agent picks its own steps. Same workflow the whole way through.</a:t>
            </a:r>
            <a:br>
              <a:rPr lang="en-US"/>
            </a:br>
            <a:endParaRPr/>
          </a:p>
          <a:p>
            <a:pPr indent="0" lvl="0" marL="0" rtl="0" algn="l">
              <a:spcBef>
                <a:spcPts val="0"/>
              </a:spcBef>
              <a:spcAft>
                <a:spcPts val="0"/>
              </a:spcAft>
              <a:buNone/>
            </a:pPr>
            <a:r>
              <a:rPr lang="en-US"/>
              <a:t>Definitions:</a:t>
            </a:r>
            <a:br>
              <a:rPr lang="en-US"/>
            </a:br>
            <a:r>
              <a:rPr lang="en-US"/>
              <a:t>Automation: fixed steps in a fixed order. No thinking involved. A washing machine cycle.</a:t>
            </a:r>
            <a:br>
              <a:rPr lang="en-US"/>
            </a:br>
            <a:br>
              <a:rPr lang="en-US"/>
            </a:br>
            <a:r>
              <a:rPr lang="en-US"/>
              <a:t>AI workflow: same fixed path, but one step in the middle uses AI to interpret something. Like a washing machine that can tell the difference between whites and darks.</a:t>
            </a:r>
            <a:br>
              <a:rPr lang="en-US"/>
            </a:br>
            <a:br>
              <a:rPr lang="en-US"/>
            </a:br>
            <a:r>
              <a:rPr lang="en-US"/>
              <a:t>Agent: a goal-driven system. You give it a goal, some tools, and some boundaries. It figures out the path. Like asking someone to do your laundry — they make the decisions.</a:t>
            </a:r>
            <a:br>
              <a:rPr lang="en-US"/>
            </a:br>
            <a:br>
              <a:rPr lang="en-US"/>
            </a:br>
            <a:r>
              <a:rPr lang="en-US"/>
              <a:t>Do NOT call agents magic. They are not. They are flexible workflows with decision-making.</a:t>
            </a:r>
            <a:br>
              <a:rPr lang="en-US"/>
            </a:br>
            <a:br>
              <a:rPr lang="en-US"/>
            </a:br>
            <a:r>
              <a:rPr lang="en-US"/>
              <a:t>HOOK / QUESTION:</a:t>
            </a:r>
            <a:br>
              <a:rPr lang="en-US"/>
            </a:br>
            <a:r>
              <a:rPr lang="en-US"/>
              <a:t>'Which of these three have you heard of before? Which feels fuzzy?' Take a quick read.</a:t>
            </a:r>
            <a:br>
              <a:rPr lang="en-US"/>
            </a:br>
            <a:br>
              <a:rPr lang="en-US"/>
            </a:br>
            <a:br>
              <a:rPr lang="en-US"/>
            </a:br>
            <a:r>
              <a:rPr lang="en-US"/>
              <a:t>⏰ TIME CHECK: 2 minutes. Do not linger.</a:t>
            </a:r>
            <a:endParaRPr/>
          </a:p>
        </p:txBody>
      </p:sp>
      <p:sp>
        <p:nvSpPr>
          <p:cNvPr id="25" name="Google Shape;2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 name="Google Shape;5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Nothing.</a:t>
            </a:r>
            <a:br>
              <a:rPr lang="en-US"/>
            </a:br>
            <a:br>
              <a:rPr lang="en-US"/>
            </a:br>
            <a:r>
              <a:rPr lang="en-US"/>
              <a:t>SAY / DO:</a:t>
            </a:r>
            <a:br>
              <a:rPr lang="en-US"/>
            </a:br>
            <a:r>
              <a:rPr lang="en-US"/>
              <a:t>This is the filter for choosing what to automate. Three signals: it repeats, it doesn't need much judgment, it annoys you.</a:t>
            </a:r>
            <a:br>
              <a:rPr lang="en-US"/>
            </a:br>
            <a:br>
              <a:rPr lang="en-US"/>
            </a:br>
            <a:r>
              <a:rPr lang="en-US"/>
              <a:t>Key line: 'If it happens often, takes time, and annoys you, it's probably worth automating.'</a:t>
            </a:r>
            <a:br>
              <a:rPr lang="en-US"/>
            </a:br>
            <a:br>
              <a:rPr lang="en-US"/>
            </a:br>
            <a:r>
              <a:rPr lang="en-US"/>
              <a:t>Examples: copying form responses into a sheet (yes — repetitive, low judgment, annoying). Writing a quarterly strategy doc (no — high judgment, infrequent). Sending a 'thanks for booking' email (yes). Resolving a customer escalation (no, not yet).</a:t>
            </a:r>
            <a:br>
              <a:rPr lang="en-US"/>
            </a:br>
            <a:br>
              <a:rPr lang="en-US"/>
            </a:br>
            <a:r>
              <a:rPr lang="en-US"/>
              <a:t>HOOK / QUESTION:</a:t>
            </a:r>
            <a:br>
              <a:rPr lang="en-US"/>
            </a:br>
            <a:r>
              <a:rPr lang="en-US"/>
              <a:t>'What's a task in your week that hits all three?' Just let people think. Don't force shares.</a:t>
            </a:r>
            <a:br>
              <a:rPr lang="en-US"/>
            </a:br>
            <a:br>
              <a:rPr lang="en-US"/>
            </a:br>
            <a:r>
              <a:rPr lang="en-US"/>
              <a:t>⏰ TIME CHECK: 3 minutes.</a:t>
            </a:r>
            <a:endParaRPr/>
          </a:p>
        </p:txBody>
      </p:sp>
      <p:sp>
        <p:nvSpPr>
          <p:cNvPr id="53" name="Google Shape;5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 name="Google Shape;7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Nothing.</a:t>
            </a:r>
            <a:br>
              <a:rPr lang="en-US"/>
            </a:br>
            <a:br>
              <a:rPr lang="en-US"/>
            </a:br>
            <a:r>
              <a:rPr lang="en-US"/>
              <a:t>SAY / DO:</a:t>
            </a:r>
            <a:br>
              <a:rPr lang="en-US"/>
            </a:br>
            <a:r>
              <a:rPr lang="en-US"/>
              <a:t>This is the counterweight to the last slide. Some things are NOT good first automations.</a:t>
            </a:r>
            <a:br>
              <a:rPr lang="en-US"/>
            </a:br>
            <a:br>
              <a:rPr lang="en-US"/>
            </a:br>
            <a:r>
              <a:rPr lang="en-US"/>
              <a:t>Do not automate: anything emotionally sensitive, anything where the wrong answer is costly, anything that's chaotic and undocumented, anything that requires real judgment.</a:t>
            </a:r>
            <a:br>
              <a:rPr lang="en-US"/>
            </a:br>
            <a:br>
              <a:rPr lang="en-US"/>
            </a:br>
            <a:r>
              <a:rPr lang="en-US"/>
              <a:t>Example: automate a confirmation email — good. Automate a customer negotiation — bad, at least until you've ridden along with the AI for a while.</a:t>
            </a:r>
            <a:br>
              <a:rPr lang="en-US"/>
            </a:br>
            <a:br>
              <a:rPr lang="en-US"/>
            </a:br>
            <a:r>
              <a:rPr lang="en-US"/>
              <a:t>The biggest mistake people make: they pick the most impressive process to automate first. Don't. Pick the most annoying small one. Win quickly. Build trust.</a:t>
            </a:r>
            <a:br>
              <a:rPr lang="en-US"/>
            </a:br>
            <a:br>
              <a:rPr lang="en-US"/>
            </a:br>
            <a:r>
              <a:rPr lang="en-US"/>
              <a:t>HOOK / QUESTION:</a:t>
            </a:r>
            <a:br>
              <a:rPr lang="en-US"/>
            </a:br>
            <a:r>
              <a:rPr lang="en-US"/>
              <a:t>'Has anyone been burned by automating something too early?' Sometimes you get a great story here.</a:t>
            </a:r>
            <a:br>
              <a:rPr lang="en-US"/>
            </a:br>
            <a:br>
              <a:rPr lang="en-US"/>
            </a:br>
            <a:r>
              <a:rPr lang="en-US"/>
              <a:t>⚠️ COMMON MISCONCEPTION: That automation 'replaces' judgment. It moves judgment to design time — you decide once, the system executes many times. Bad inputs to that decision = bad system.</a:t>
            </a:r>
            <a:br>
              <a:rPr lang="en-US"/>
            </a:br>
            <a:br>
              <a:rPr lang="en-US"/>
            </a:br>
            <a:r>
              <a:rPr lang="en-US"/>
              <a:t>⏰ TIME CHECK: 4 minutes.</a:t>
            </a:r>
            <a:endParaRPr/>
          </a:p>
        </p:txBody>
      </p:sp>
      <p:sp>
        <p:nvSpPr>
          <p:cNvPr id="79" name="Google Shape;7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Keep this low-pressure. People freeze on reflection slides if you make it feel like a test.</a:t>
            </a:r>
            <a:br>
              <a:rPr lang="en-US"/>
            </a:br>
            <a:br>
              <a:rPr lang="en-US"/>
            </a:br>
            <a:r>
              <a:rPr lang="en-US"/>
              <a:t>SAY / DO:</a:t>
            </a:r>
            <a:br>
              <a:rPr lang="en-US"/>
            </a:br>
            <a:r>
              <a:rPr lang="en-US"/>
              <a:t>Five minutes. Open a doc, a notebook, whatever. Write three repetitive things you do in a typical week. Not three impressive things. Three annoying ones.</a:t>
            </a:r>
            <a:br>
              <a:rPr lang="en-US"/>
            </a:br>
            <a:br>
              <a:rPr lang="en-US"/>
            </a:br>
            <a:r>
              <a:rPr lang="en-US"/>
              <a:t>Prompt them: 'Don't pick the most impressive task. Pick the one that annoys you most.'</a:t>
            </a:r>
            <a:br>
              <a:rPr lang="en-US"/>
            </a:br>
            <a:br>
              <a:rPr lang="en-US"/>
            </a:br>
            <a:r>
              <a:rPr lang="en-US"/>
              <a:t>Walk the room while they write. Read over a few shoulders. Note anyone who finishes fast — you'll call on them.</a:t>
            </a:r>
            <a:br>
              <a:rPr lang="en-US"/>
            </a:br>
            <a:br>
              <a:rPr lang="en-US"/>
            </a:br>
            <a:r>
              <a:rPr lang="en-US"/>
              <a:t>HOOK / QUESTION:</a:t>
            </a:r>
            <a:br>
              <a:rPr lang="en-US"/>
            </a:br>
            <a:r>
              <a:rPr lang="en-US"/>
              <a:t>After four minutes: 'Who'll share one?' Get 2 to 3 voices. Don't grade their answers — just acknowledge.</a:t>
            </a:r>
            <a:br>
              <a:rPr lang="en-US"/>
            </a:br>
            <a:br>
              <a:rPr lang="en-US"/>
            </a:br>
            <a:r>
              <a:rPr lang="en-US"/>
              <a:t>⏰ TIME CHECK: 5 minutes. If running behind, give 3 minutes and skip the share.</a:t>
            </a:r>
            <a:endParaRPr/>
          </a:p>
        </p:txBody>
      </p:sp>
      <p:sp>
        <p:nvSpPr>
          <p:cNvPr id="111" name="Google Shape;11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 name="Google Shape;153;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This is the shared example we will use for the rest of the workshop. Land it.</a:t>
            </a:r>
            <a:br>
              <a:rPr lang="en-US"/>
            </a:br>
            <a:br>
              <a:rPr lang="en-US"/>
            </a:br>
            <a:r>
              <a:rPr lang="en-US"/>
              <a:t>SAY / DO:</a:t>
            </a:r>
            <a:br>
              <a:rPr lang="en-US"/>
            </a:br>
            <a:r>
              <a:rPr lang="en-US"/>
              <a:t>We are using lead capture as our shared use case. Why? Because every business has some version of it. Form submission, store the lead somewhere, send a confirmation back, notify the team.</a:t>
            </a:r>
            <a:br>
              <a:rPr lang="en-US"/>
            </a:br>
            <a:br>
              <a:rPr lang="en-US"/>
            </a:br>
            <a:r>
              <a:rPr lang="en-US"/>
              <a:t>Key line: 'We're using one example so your brain doesn't have to keep switching contexts.'</a:t>
            </a:r>
            <a:br>
              <a:rPr lang="en-US"/>
            </a:br>
            <a:br>
              <a:rPr lang="en-US"/>
            </a:br>
            <a:r>
              <a:rPr lang="en-US"/>
              <a:t>If they don't have a lead form in their business, tell them to imagine it as 'someone reaches out, we capture, we respond, we follow up.' Same shape, different label.</a:t>
            </a:r>
            <a:br>
              <a:rPr lang="en-US"/>
            </a:br>
            <a:br>
              <a:rPr lang="en-US"/>
            </a:br>
            <a:r>
              <a:rPr lang="en-US"/>
              <a:t>HOOK / QUESTION:</a:t>
            </a:r>
            <a:br>
              <a:rPr lang="en-US"/>
            </a:br>
            <a:r>
              <a:rPr lang="en-US"/>
              <a:t>'What does this look like in your world? Job applications? Volunteer signups? Support requests?' Quick share.</a:t>
            </a:r>
            <a:br>
              <a:rPr lang="en-US"/>
            </a:br>
            <a:br>
              <a:rPr lang="en-US"/>
            </a:br>
            <a:r>
              <a:rPr lang="en-US"/>
              <a:t>⏰ TIME CHECK: 3 minutes.</a:t>
            </a:r>
            <a:endParaRPr/>
          </a:p>
        </p:txBody>
      </p:sp>
      <p:sp>
        <p:nvSpPr>
          <p:cNvPr id="154" name="Google Shape;154;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Get ready to draw on the board, or just walk through the four boxes on screen.</a:t>
            </a:r>
            <a:br>
              <a:rPr lang="en-US"/>
            </a:br>
            <a:br>
              <a:rPr lang="en-US"/>
            </a:br>
            <a:r>
              <a:rPr lang="en-US"/>
              <a:t>SAY / DO:</a:t>
            </a:r>
            <a:br>
              <a:rPr lang="en-US"/>
            </a:br>
            <a:r>
              <a:rPr lang="en-US"/>
              <a:t>Before we open any tool, we map the workflow. Four parts.</a:t>
            </a:r>
            <a:br>
              <a:rPr lang="en-US"/>
            </a:br>
            <a:br>
              <a:rPr lang="en-US"/>
            </a:br>
            <a:r>
              <a:rPr lang="en-US"/>
              <a:t>Trigger: what starts it? (Form submission)</a:t>
            </a:r>
            <a:br>
              <a:rPr lang="en-US"/>
            </a:br>
            <a:r>
              <a:rPr lang="en-US"/>
              <a:t>Inputs: what data comes in? (Name, email, message)</a:t>
            </a:r>
            <a:br>
              <a:rPr lang="en-US"/>
            </a:br>
            <a:r>
              <a:rPr lang="en-US"/>
              <a:t>Steps: what happens, in order? (Store, email, notify)</a:t>
            </a:r>
            <a:br>
              <a:rPr lang="en-US"/>
            </a:br>
            <a:r>
              <a:rPr lang="en-US"/>
              <a:t>Output: what does success look like? (Lead saved, team alerted, sender confirmed)</a:t>
            </a:r>
            <a:br>
              <a:rPr lang="en-US"/>
            </a:br>
            <a:br>
              <a:rPr lang="en-US"/>
            </a:br>
            <a:r>
              <a:rPr lang="en-US"/>
              <a:t>Key line: 'Before tools, we need clarity.'</a:t>
            </a:r>
            <a:br>
              <a:rPr lang="en-US"/>
            </a:br>
            <a:br>
              <a:rPr lang="en-US"/>
            </a:br>
            <a:r>
              <a:rPr lang="en-US"/>
              <a:t>HOOK / QUESTION:</a:t>
            </a:r>
            <a:br>
              <a:rPr lang="en-US"/>
            </a:br>
            <a:r>
              <a:rPr lang="en-US"/>
              <a:t>'In our lead example — what's the trigger?' Get them to say 'form submission.' Then 'what are the inputs?' Walk it together.</a:t>
            </a:r>
            <a:br>
              <a:rPr lang="en-US"/>
            </a:br>
            <a:br>
              <a:rPr lang="en-US"/>
            </a:br>
            <a:r>
              <a:rPr lang="en-US"/>
              <a:t>⚠️ COMMON MISCONCEPTION: People skip mapping and go straight to the tool. Then they get stuck halfway, because they didn't decide what 'done' meant.</a:t>
            </a:r>
            <a:br>
              <a:rPr lang="en-US"/>
            </a:br>
            <a:br>
              <a:rPr lang="en-US"/>
            </a:br>
            <a:r>
              <a:rPr lang="en-US"/>
              <a:t>⏰ TIME CHECK: 5 minutes.</a:t>
            </a:r>
            <a:endParaRPr/>
          </a:p>
        </p:txBody>
      </p:sp>
      <p:sp>
        <p:nvSpPr>
          <p:cNvPr id="191" name="Google Shape;191;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Nothing.</a:t>
            </a:r>
            <a:br>
              <a:rPr lang="en-US"/>
            </a:br>
            <a:br>
              <a:rPr lang="en-US"/>
            </a:br>
            <a:r>
              <a:rPr lang="en-US"/>
              <a:t>SAY / DO:</a:t>
            </a:r>
            <a:br>
              <a:rPr lang="en-US"/>
            </a:br>
            <a:r>
              <a:rPr lang="en-US"/>
              <a:t>Walk slowly through each row. This is the workflow we're about to build, written in plain English.</a:t>
            </a:r>
            <a:br>
              <a:rPr lang="en-US"/>
            </a:br>
            <a:br>
              <a:rPr lang="en-US"/>
            </a:br>
            <a:r>
              <a:rPr lang="en-US"/>
              <a:t>Trigger: someone submits the lead form.</a:t>
            </a:r>
            <a:br>
              <a:rPr lang="en-US"/>
            </a:br>
            <a:r>
              <a:rPr lang="en-US"/>
              <a:t>Inputs: name, email, message, source.</a:t>
            </a:r>
            <a:br>
              <a:rPr lang="en-US"/>
            </a:br>
            <a:r>
              <a:rPr lang="en-US"/>
              <a:t>Steps: append a row to the sheet, send a confirmation email, post to Slack.</a:t>
            </a:r>
            <a:br>
              <a:rPr lang="en-US"/>
            </a:br>
            <a:r>
              <a:rPr lang="en-US"/>
              <a:t>Output: the team has a logged, acknowledged lead.</a:t>
            </a:r>
            <a:br>
              <a:rPr lang="en-US"/>
            </a:br>
            <a:br>
              <a:rPr lang="en-US"/>
            </a:br>
            <a:r>
              <a:rPr lang="en-US"/>
              <a:t>Key line, say it: 'If you can explain it in plain English, you can build it.'</a:t>
            </a:r>
            <a:br>
              <a:rPr lang="en-US"/>
            </a:br>
            <a:br>
              <a:rPr lang="en-US"/>
            </a:br>
            <a:r>
              <a:rPr lang="en-US"/>
              <a:t>Transition: 'Now that we can explain it, we can build it. Let's open Make.com.'</a:t>
            </a:r>
            <a:br>
              <a:rPr lang="en-US"/>
            </a:br>
            <a:br>
              <a:rPr lang="en-US"/>
            </a:br>
            <a:r>
              <a:rPr lang="en-US"/>
              <a:t>HOOK / QUESTION:</a:t>
            </a:r>
            <a:br>
              <a:rPr lang="en-US"/>
            </a:br>
            <a:r>
              <a:rPr lang="en-US"/>
              <a:t>'Anything missing from this map?' Often someone says 'tag the lead' or 'check for duplicates.' Acknowledge — say we'll add complexity later.</a:t>
            </a:r>
            <a:br>
              <a:rPr lang="en-US"/>
            </a:br>
            <a:br>
              <a:rPr lang="en-US"/>
            </a:br>
            <a:r>
              <a:rPr lang="en-US"/>
              <a:t>⏰ TIME CHECK: 5 minutes.</a:t>
            </a:r>
            <a:endParaRPr/>
          </a:p>
        </p:txBody>
      </p:sp>
      <p:sp>
        <p:nvSpPr>
          <p:cNvPr id="213" name="Google Shape;213;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Make.com open, lead form open in another tab, sheet ready. Run a test once before learners arrive.</a:t>
            </a:r>
            <a:br>
              <a:rPr lang="en-US"/>
            </a:br>
            <a:br>
              <a:rPr lang="en-US"/>
            </a:br>
            <a:r>
              <a:rPr lang="en-US"/>
              <a:t>SAY / DO:</a:t>
            </a:r>
            <a:br>
              <a:rPr lang="en-US"/>
            </a:br>
            <a:r>
              <a:rPr lang="en-US"/>
              <a:t>Fifteen minutes. Live demo. Narrate WHY each piece exists, not every click.</a:t>
            </a:r>
            <a:br>
              <a:rPr lang="en-US"/>
            </a:br>
            <a:br>
              <a:rPr lang="en-US"/>
            </a:br>
            <a:r>
              <a:rPr lang="en-US"/>
              <a:t>Start with the trigger — connect to the form. Talk about how a trigger is a sensor: it just waits and listens.</a:t>
            </a:r>
            <a:br>
              <a:rPr lang="en-US"/>
            </a:br>
            <a:br>
              <a:rPr lang="en-US"/>
            </a:br>
            <a:r>
              <a:rPr lang="en-US"/>
              <a:t>Then the first action — append to sheet. Show the field mapping. Say: 'this is where most automations live or die — the data shape.'</a:t>
            </a:r>
            <a:br>
              <a:rPr lang="en-US"/>
            </a:br>
            <a:br>
              <a:rPr lang="en-US"/>
            </a:br>
            <a:r>
              <a:rPr lang="en-US"/>
              <a:t>Then the notify step — Slack or email to you. Note: we're keeping this demo to two actions so the shape stays clear. The confirmation-to-sender step is something they can add in practice.</a:t>
            </a:r>
            <a:br>
              <a:rPr lang="en-US"/>
            </a:br>
            <a:br>
              <a:rPr lang="en-US"/>
            </a:br>
            <a:r>
              <a:rPr lang="en-US"/>
              <a:t>Run a test. Show the row appearing. Show the notification arriving.</a:t>
            </a:r>
            <a:br>
              <a:rPr lang="en-US"/>
            </a:br>
            <a:br>
              <a:rPr lang="en-US"/>
            </a:br>
            <a:r>
              <a:rPr lang="en-US"/>
              <a:t>Key line: 'Trigger starts it. Actions do the work.'</a:t>
            </a:r>
            <a:br>
              <a:rPr lang="en-US"/>
            </a:br>
            <a:br>
              <a:rPr lang="en-US"/>
            </a:br>
            <a:r>
              <a:rPr lang="en-US"/>
              <a:t>HOOK / QUESTION:</a:t>
            </a:r>
            <a:br>
              <a:rPr lang="en-US"/>
            </a:br>
            <a:r>
              <a:rPr lang="en-US"/>
              <a:t>Mid-demo: 'What's the trigger? What's the action?' Make them name parts as you build.</a:t>
            </a:r>
            <a:br>
              <a:rPr lang="en-US"/>
            </a:br>
            <a:br>
              <a:rPr lang="en-US"/>
            </a:br>
            <a:r>
              <a:rPr lang="en-US"/>
              <a:t>⚠️ COMMON MISCONCEPTION: People conflate trigger and action. The trigger is the sensor. Actions are the limbs.</a:t>
            </a:r>
            <a:br>
              <a:rPr lang="en-US"/>
            </a:br>
            <a:br>
              <a:rPr lang="en-US"/>
            </a:br>
            <a:r>
              <a:rPr lang="en-US"/>
              <a:t>⏰ TIME CHECK: 10–15 minutes. If running over, cut to the sheet step only.</a:t>
            </a:r>
            <a:endParaRPr/>
          </a:p>
        </p:txBody>
      </p:sp>
      <p:sp>
        <p:nvSpPr>
          <p:cNvPr id="228" name="Google Shape;22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Only use this slide if the demo breaks. Have a screenshot of a working build ready in another tab.</a:t>
            </a:r>
            <a:br>
              <a:rPr lang="en-US"/>
            </a:br>
            <a:br>
              <a:rPr lang="en-US"/>
            </a:br>
            <a:r>
              <a:rPr lang="en-US"/>
              <a:t>SAY / DO:</a:t>
            </a:r>
            <a:br>
              <a:rPr lang="en-US"/>
            </a:br>
            <a:r>
              <a:rPr lang="en-US"/>
              <a:t>If the live build breaks, do not troubleshoot for more than two minutes. Switch to the backup. Show a screenshot or pre-built version. Walk through it as if you'd just built it.</a:t>
            </a:r>
            <a:br>
              <a:rPr lang="en-US"/>
            </a:br>
            <a:br>
              <a:rPr lang="en-US"/>
            </a:br>
            <a:r>
              <a:rPr lang="en-US"/>
              <a:t>Reassure: 'Real builds break. That's part of the work. The pattern still applies.'</a:t>
            </a:r>
            <a:br>
              <a:rPr lang="en-US"/>
            </a:br>
            <a:br>
              <a:rPr lang="en-US"/>
            </a:br>
            <a:r>
              <a:rPr lang="en-US"/>
              <a:t>Get back to the demo flow as fast as possible. Don't apologize at length.</a:t>
            </a:r>
            <a:br>
              <a:rPr lang="en-US"/>
            </a:br>
            <a:br>
              <a:rPr lang="en-US"/>
            </a:br>
            <a:r>
              <a:rPr lang="en-US"/>
              <a:t>HOOK / QUESTION:</a:t>
            </a:r>
            <a:br>
              <a:rPr lang="en-US"/>
            </a:br>
            <a:r>
              <a:rPr lang="en-US"/>
              <a:t>None. This is recovery, not teaching.</a:t>
            </a:r>
            <a:br>
              <a:rPr lang="en-US"/>
            </a:br>
            <a:br>
              <a:rPr lang="en-US"/>
            </a:br>
            <a:r>
              <a:rPr lang="en-US"/>
              <a:t>⏰ TIME CHECK: Max 2 minutes of troubleshooting before switching to backup.</a:t>
            </a:r>
            <a:endParaRPr/>
          </a:p>
        </p:txBody>
      </p:sp>
      <p:sp>
        <p:nvSpPr>
          <p:cNvPr id="244" name="Google Shape;244;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Make sure everyone has Make.com open and a test form they can use. Have a help signal — sticky on the laptop, or a Slack channel.</a:t>
            </a:r>
            <a:br>
              <a:rPr lang="en-US"/>
            </a:br>
            <a:br>
              <a:rPr lang="en-US"/>
            </a:br>
            <a:r>
              <a:rPr lang="en-US"/>
              <a:t>SAY / DO:</a:t>
            </a:r>
            <a:br>
              <a:rPr lang="en-US"/>
            </a:br>
            <a:r>
              <a:rPr lang="en-US"/>
              <a:t>Fifteen minutes. Their turn. Build one trigger, two actions, and run one successful test.</a:t>
            </a:r>
            <a:br>
              <a:rPr lang="en-US"/>
            </a:br>
            <a:br>
              <a:rPr lang="en-US"/>
            </a:br>
            <a:r>
              <a:rPr lang="en-US"/>
              <a:t>Walk the room. Ask one question to anyone who looks stuck: 'What starts your workflow? What should happen next?'</a:t>
            </a:r>
            <a:br>
              <a:rPr lang="en-US"/>
            </a:br>
            <a:br>
              <a:rPr lang="en-US"/>
            </a:br>
            <a:r>
              <a:rPr lang="en-US"/>
              <a:t>Fast learners: have them add a third action, or personalize the confirmation email with the lead's name.</a:t>
            </a:r>
            <a:br>
              <a:rPr lang="en-US"/>
            </a:br>
            <a:br>
              <a:rPr lang="en-US"/>
            </a:br>
            <a:r>
              <a:rPr lang="en-US"/>
              <a:t>Do NOT solve it for them. Ask, point, leave.</a:t>
            </a:r>
            <a:br>
              <a:rPr lang="en-US"/>
            </a:br>
            <a:br>
              <a:rPr lang="en-US"/>
            </a:br>
            <a:r>
              <a:rPr lang="en-US"/>
              <a:t>Key line, repeat as you walk: 'One trigger, two actions, one test run. That's the win.'</a:t>
            </a:r>
            <a:br>
              <a:rPr lang="en-US"/>
            </a:br>
            <a:br>
              <a:rPr lang="en-US"/>
            </a:br>
            <a:r>
              <a:rPr lang="en-US"/>
              <a:t>HOOK / QUESTION:</a:t>
            </a:r>
            <a:br>
              <a:rPr lang="en-US"/>
            </a:br>
            <a:r>
              <a:rPr lang="en-US"/>
              <a:t>Last two minutes: 'Who got a test to run?' Quick raised hands. Celebrate the firsts.</a:t>
            </a:r>
            <a:br>
              <a:rPr lang="en-US"/>
            </a:br>
            <a:br>
              <a:rPr lang="en-US"/>
            </a:br>
            <a:r>
              <a:rPr lang="en-US"/>
              <a:t>⏰ TIME CHECK: 15 minutes. Hard stop. The debrief is where the learning lands.</a:t>
            </a:r>
            <a:endParaRPr/>
          </a:p>
        </p:txBody>
      </p:sp>
      <p:sp>
        <p:nvSpPr>
          <p:cNvPr id="261" name="Google Shape;261;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Nothing.</a:t>
            </a:r>
            <a:br>
              <a:rPr lang="en-US"/>
            </a:br>
            <a:br>
              <a:rPr lang="en-US"/>
            </a:br>
            <a:r>
              <a:rPr lang="en-US"/>
              <a:t>SAY / DO:</a:t>
            </a:r>
            <a:br>
              <a:rPr lang="en-US"/>
            </a:br>
            <a:r>
              <a:rPr lang="en-US"/>
              <a:t>This is the value moment. Have them name what changed.</a:t>
            </a:r>
            <a:br>
              <a:rPr lang="en-US"/>
            </a:br>
            <a:br>
              <a:rPr lang="en-US"/>
            </a:br>
            <a:r>
              <a:rPr lang="en-US"/>
              <a:t>Ask: 'Before this workflow, this task took you how long, and how often did you do it?' Then: 'After this workflow, what part now happens without you?'</a:t>
            </a:r>
            <a:br>
              <a:rPr lang="en-US"/>
            </a:br>
            <a:br>
              <a:rPr lang="en-US"/>
            </a:br>
            <a:r>
              <a:rPr lang="en-US"/>
              <a:t>Let them feel the leverage. Five hours a week of manual copying becomes zero. That's the unlock.</a:t>
            </a:r>
            <a:br>
              <a:rPr lang="en-US"/>
            </a:br>
            <a:br>
              <a:rPr lang="en-US"/>
            </a:br>
            <a:r>
              <a:rPr lang="en-US"/>
              <a:t>Key line: 'Automation moves work off your plate. AI will move thinking off your plate. We're stacking them.'</a:t>
            </a:r>
            <a:br>
              <a:rPr lang="en-US"/>
            </a:br>
            <a:br>
              <a:rPr lang="en-US"/>
            </a:br>
            <a:r>
              <a:rPr lang="en-US"/>
              <a:t>Transition: 'Now we'll make it smarter.'</a:t>
            </a:r>
            <a:br>
              <a:rPr lang="en-US"/>
            </a:br>
            <a:br>
              <a:rPr lang="en-US"/>
            </a:br>
            <a:r>
              <a:rPr lang="en-US"/>
              <a:t>HOOK / QUESTION:</a:t>
            </a:r>
            <a:br>
              <a:rPr lang="en-US"/>
            </a:br>
            <a:r>
              <a:rPr lang="en-US"/>
              <a:t>'What part of your process now happens without you?'</a:t>
            </a:r>
            <a:br>
              <a:rPr lang="en-US"/>
            </a:br>
            <a:br>
              <a:rPr lang="en-US"/>
            </a:br>
            <a:r>
              <a:rPr lang="en-US"/>
              <a:t>⏰ TIME CHECK: 5 minutes. Don't skip — this is where motivation is built.</a:t>
            </a:r>
            <a:endParaRPr/>
          </a:p>
        </p:txBody>
      </p:sp>
      <p:sp>
        <p:nvSpPr>
          <p:cNvPr id="279" name="Google Shape;279;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Nothing.</a:t>
            </a:r>
            <a:br>
              <a:rPr lang="en-US"/>
            </a:br>
            <a:br>
              <a:rPr lang="en-US"/>
            </a:br>
            <a:r>
              <a:rPr lang="en-US"/>
              <a:t>SAY / DO:</a:t>
            </a:r>
            <a:br>
              <a:rPr lang="en-US"/>
            </a:br>
            <a:r>
              <a:rPr lang="en-US"/>
              <a:t>Introduce AI as a step inside the workflow. Not a replacement — a step.</a:t>
            </a:r>
            <a:br>
              <a:rPr lang="en-US"/>
            </a:br>
            <a:br>
              <a:rPr lang="en-US"/>
            </a:br>
            <a:r>
              <a:rPr lang="en-US"/>
              <a:t>AI does four jobs well in workflows:</a:t>
            </a:r>
            <a:br>
              <a:rPr lang="en-US"/>
            </a:br>
            <a:br>
              <a:rPr lang="en-US"/>
            </a:br>
            <a:r>
              <a:rPr lang="en-US"/>
              <a:t>Summarize — turn long input into short output.</a:t>
            </a:r>
            <a:br>
              <a:rPr lang="en-US"/>
            </a:br>
            <a:r>
              <a:rPr lang="en-US"/>
              <a:t>Classify — pick a category from a list.</a:t>
            </a:r>
            <a:br>
              <a:rPr lang="en-US"/>
            </a:br>
            <a:r>
              <a:rPr lang="en-US"/>
              <a:t>Extract — pull specific fields out of messy text.</a:t>
            </a:r>
            <a:br>
              <a:rPr lang="en-US"/>
            </a:br>
            <a:r>
              <a:rPr lang="en-US"/>
              <a:t>Draft — produce new text from a template.</a:t>
            </a:r>
            <a:br>
              <a:rPr lang="en-US"/>
            </a:br>
            <a:br>
              <a:rPr lang="en-US"/>
            </a:br>
            <a:r>
              <a:rPr lang="en-US"/>
              <a:t>Key line: 'Automation moves data. AI interprets data.'</a:t>
            </a:r>
            <a:br>
              <a:rPr lang="en-US"/>
            </a:br>
            <a:br>
              <a:rPr lang="en-US"/>
            </a:br>
            <a:r>
              <a:rPr lang="en-US"/>
              <a:t>For the lead workflow: AI will read the inquiry, summarize it in one sentence, classify intent as high/medium/low, and explain why.</a:t>
            </a:r>
            <a:br>
              <a:rPr lang="en-US"/>
            </a:br>
            <a:br>
              <a:rPr lang="en-US"/>
            </a:br>
            <a:r>
              <a:rPr lang="en-US"/>
              <a:t>⚠️ COMMON MISCONCEPTION: People want AI to do everything in one step. Don't. One narrow task per AI step.</a:t>
            </a:r>
            <a:br>
              <a:rPr lang="en-US"/>
            </a:br>
            <a:br>
              <a:rPr lang="en-US"/>
            </a:br>
            <a:r>
              <a:rPr lang="en-US"/>
              <a:t>⏰ TIME CHECK: 5 minutes.</a:t>
            </a:r>
            <a:endParaRPr/>
          </a:p>
        </p:txBody>
      </p:sp>
      <p:sp>
        <p:nvSpPr>
          <p:cNvPr id="298" name="Google Shape;298;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Make.com open with the basic workflow from Demo 1. Have your AI prompt copied to a sticky note.</a:t>
            </a:r>
            <a:br>
              <a:rPr lang="en-US"/>
            </a:br>
            <a:br>
              <a:rPr lang="en-US"/>
            </a:br>
            <a:r>
              <a:rPr lang="en-US"/>
              <a:t>SAY / DO:</a:t>
            </a:r>
            <a:br>
              <a:rPr lang="en-US"/>
            </a:br>
            <a:r>
              <a:rPr lang="en-US"/>
              <a:t>Fifteen minutes. Add one AI step to the existing workflow.</a:t>
            </a:r>
            <a:br>
              <a:rPr lang="en-US"/>
            </a:br>
            <a:br>
              <a:rPr lang="en-US"/>
            </a:br>
            <a:r>
              <a:rPr lang="en-US"/>
              <a:t>Show them: between 'capture form' and 'append to sheet,' insert an AI step. Paste in a narrow prompt.</a:t>
            </a:r>
            <a:br>
              <a:rPr lang="en-US"/>
            </a:br>
            <a:br>
              <a:rPr lang="en-US"/>
            </a:br>
            <a:r>
              <a:rPr lang="en-US"/>
              <a:t>Prompt example, read it out:</a:t>
            </a:r>
            <a:br>
              <a:rPr lang="en-US"/>
            </a:br>
            <a:r>
              <a:rPr lang="en-US"/>
              <a:t>'Summarize this inquiry in one sentence. Classify lead intent as High, Medium, or Low. Explain why in one line.'</a:t>
            </a:r>
            <a:br>
              <a:rPr lang="en-US"/>
            </a:br>
            <a:br>
              <a:rPr lang="en-US"/>
            </a:br>
            <a:r>
              <a:rPr lang="en-US"/>
              <a:t>Show the output. Show how it gets piped into the sheet as new columns: summary, score, reasoning. Now also show: when the score is High, draft a reply; when Low, just log and move on.</a:t>
            </a:r>
            <a:br>
              <a:rPr lang="en-US"/>
            </a:br>
            <a:br>
              <a:rPr lang="en-US"/>
            </a:br>
            <a:r>
              <a:rPr lang="en-US"/>
              <a:t>Key line: 'Keep the AI task narrow. One job. Specific output format.'</a:t>
            </a:r>
            <a:br>
              <a:rPr lang="en-US"/>
            </a:br>
            <a:br>
              <a:rPr lang="en-US"/>
            </a:br>
            <a:r>
              <a:rPr lang="en-US"/>
              <a:t>HOOK / QUESTION:</a:t>
            </a:r>
            <a:br>
              <a:rPr lang="en-US"/>
            </a:br>
            <a:r>
              <a:rPr lang="en-US"/>
              <a:t>'What would you ask the AI to do with your data?'</a:t>
            </a:r>
            <a:br>
              <a:rPr lang="en-US"/>
            </a:br>
            <a:br>
              <a:rPr lang="en-US"/>
            </a:br>
            <a:r>
              <a:rPr lang="en-US"/>
              <a:t>⚠️ COMMON MISCONCEPTION: Vague prompts. 'Tell me about this lead' is bad. Specific output format and length is good.</a:t>
            </a:r>
            <a:br>
              <a:rPr lang="en-US"/>
            </a:br>
            <a:br>
              <a:rPr lang="en-US"/>
            </a:br>
            <a:r>
              <a:rPr lang="en-US"/>
              <a:t>⏰ TIME CHECK: 15 minutes.</a:t>
            </a:r>
            <a:endParaRPr/>
          </a:p>
        </p:txBody>
      </p:sp>
      <p:sp>
        <p:nvSpPr>
          <p:cNvPr id="321" name="Google Shape;321;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Nothing.</a:t>
            </a:r>
            <a:br>
              <a:rPr lang="en-US"/>
            </a:br>
            <a:br>
              <a:rPr lang="en-US"/>
            </a:br>
            <a:r>
              <a:rPr lang="en-US"/>
              <a:t>SAY / DO:</a:t>
            </a:r>
            <a:br>
              <a:rPr lang="en-US"/>
            </a:br>
            <a:r>
              <a:rPr lang="en-US"/>
              <a:t>Shift gears. We've done automation and AI workflow. Now agents.</a:t>
            </a:r>
            <a:br>
              <a:rPr lang="en-US"/>
            </a:br>
            <a:br>
              <a:rPr lang="en-US"/>
            </a:br>
            <a:r>
              <a:rPr lang="en-US"/>
              <a:t>The difference is small in words but big in behavior. A workflow follows a path you defined. An agent pursues a goal you defined, choosing the path itself.</a:t>
            </a:r>
            <a:br>
              <a:rPr lang="en-US"/>
            </a:br>
            <a:br>
              <a:rPr lang="en-US"/>
            </a:br>
            <a:r>
              <a:rPr lang="en-US"/>
              <a:t>Key line: 'An agent is not magic. It's a flexible workflow with decision-making.'</a:t>
            </a:r>
            <a:br>
              <a:rPr lang="en-US"/>
            </a:br>
            <a:br>
              <a:rPr lang="en-US"/>
            </a:br>
            <a:r>
              <a:rPr lang="en-US"/>
              <a:t>Example: a workflow you'd describe as 'first do A, then B, then C.' An agent you'd describe as 'achieve outcome X — here are tools and rules.'</a:t>
            </a:r>
            <a:br>
              <a:rPr lang="en-US"/>
            </a:br>
            <a:br>
              <a:rPr lang="en-US"/>
            </a:br>
            <a:r>
              <a:rPr lang="en-US"/>
              <a:t>⚠️ COMMON MISCONCEPTION: People expect agents to be smart in general. They are only as good as the goal, the tools, and the boundaries you give them.</a:t>
            </a:r>
            <a:br>
              <a:rPr lang="en-US"/>
            </a:br>
            <a:br>
              <a:rPr lang="en-US"/>
            </a:br>
            <a:r>
              <a:rPr lang="en-US"/>
              <a:t>⏰ TIME CHECK: 4 minutes.</a:t>
            </a:r>
            <a:endParaRPr/>
          </a:p>
        </p:txBody>
      </p:sp>
      <p:sp>
        <p:nvSpPr>
          <p:cNvPr id="331" name="Google Shape;331;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Nothing.</a:t>
            </a:r>
            <a:br>
              <a:rPr lang="en-US"/>
            </a:br>
            <a:br>
              <a:rPr lang="en-US"/>
            </a:br>
            <a:r>
              <a:rPr lang="en-US"/>
              <a:t>SAY / DO:</a:t>
            </a:r>
            <a:br>
              <a:rPr lang="en-US"/>
            </a:br>
            <a:r>
              <a:rPr lang="en-US"/>
              <a:t>Every useful agent has four things. Read them.</a:t>
            </a:r>
            <a:br>
              <a:rPr lang="en-US"/>
            </a:br>
            <a:br>
              <a:rPr lang="en-US"/>
            </a:br>
            <a:r>
              <a:rPr lang="en-US"/>
              <a:t>Goal — what success looks like, narrow and measurable.</a:t>
            </a:r>
            <a:br>
              <a:rPr lang="en-US"/>
            </a:br>
            <a:r>
              <a:rPr lang="en-US"/>
              <a:t>Tools — what it can do (look up, send, write, search).</a:t>
            </a:r>
            <a:br>
              <a:rPr lang="en-US"/>
            </a:br>
            <a:r>
              <a:rPr lang="en-US"/>
              <a:t>Instructions — how to behave (tone, format, what not to do).</a:t>
            </a:r>
            <a:br>
              <a:rPr lang="en-US"/>
            </a:br>
            <a:r>
              <a:rPr lang="en-US"/>
              <a:t>Boundaries — when to stop and ask a human.</a:t>
            </a:r>
            <a:br>
              <a:rPr lang="en-US"/>
            </a:br>
            <a:br>
              <a:rPr lang="en-US"/>
            </a:br>
            <a:r>
              <a:rPr lang="en-US"/>
              <a:t>Give the good/bad goal example. Bad: 'Help with sales.' Better: 'Evaluate inbound leads and draft a personalized response for human review.'</a:t>
            </a:r>
            <a:br>
              <a:rPr lang="en-US"/>
            </a:br>
            <a:br>
              <a:rPr lang="en-US"/>
            </a:br>
            <a:r>
              <a:rPr lang="en-US"/>
              <a:t>Key line: 'Narrow agents work better than smart-sounding agents.'</a:t>
            </a:r>
            <a:br>
              <a:rPr lang="en-US"/>
            </a:br>
            <a:br>
              <a:rPr lang="en-US"/>
            </a:br>
            <a:r>
              <a:rPr lang="en-US"/>
              <a:t>HOOK / QUESTION:</a:t>
            </a:r>
            <a:br>
              <a:rPr lang="en-US"/>
            </a:br>
            <a:r>
              <a:rPr lang="en-US"/>
              <a:t>'What's a goal you've given an AI that was too vague?' Quick share if time.</a:t>
            </a:r>
            <a:br>
              <a:rPr lang="en-US"/>
            </a:br>
            <a:br>
              <a:rPr lang="en-US"/>
            </a:br>
            <a:r>
              <a:rPr lang="en-US"/>
              <a:t>⏰ TIME CHECK: 4 minutes.</a:t>
            </a:r>
            <a:endParaRPr/>
          </a:p>
        </p:txBody>
      </p:sp>
      <p:sp>
        <p:nvSpPr>
          <p:cNvPr id="345" name="Google Shape;34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2" name="Google Shape;37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If running tight, have a pre-built version of this agent. Don't try to build it live in under 8 minutes.</a:t>
            </a:r>
            <a:br>
              <a:rPr lang="en-US"/>
            </a:br>
            <a:br>
              <a:rPr lang="en-US"/>
            </a:br>
            <a:r>
              <a:rPr lang="en-US"/>
              <a:t>SAY / DO:</a:t>
            </a:r>
            <a:br>
              <a:rPr lang="en-US"/>
            </a:br>
            <a:r>
              <a:rPr lang="en-US"/>
              <a:t>Show the agent version. Same use case — lead capture.</a:t>
            </a:r>
            <a:br>
              <a:rPr lang="en-US"/>
            </a:br>
            <a:br>
              <a:rPr lang="en-US"/>
            </a:br>
            <a:r>
              <a:rPr lang="en-US"/>
              <a:t>Walk through behavior: it reads the inquiry, looks up the company, evaluates fit against criteria you defined, drafts a reply in your voice, and explains why. Then it waits for you to approve.</a:t>
            </a:r>
            <a:br>
              <a:rPr lang="en-US"/>
            </a:br>
            <a:br>
              <a:rPr lang="en-US"/>
            </a:br>
            <a:r>
              <a:rPr lang="en-US"/>
              <a:t>Emphasize two things — human review and narrow scope. The agent never sends. It always asks.</a:t>
            </a:r>
            <a:br>
              <a:rPr lang="en-US"/>
            </a:br>
            <a:br>
              <a:rPr lang="en-US"/>
            </a:br>
            <a:r>
              <a:rPr lang="en-US"/>
              <a:t>Key line: 'Humans approve. Agents execute. That's the contract.'</a:t>
            </a:r>
            <a:br>
              <a:rPr lang="en-US"/>
            </a:br>
            <a:br>
              <a:rPr lang="en-US"/>
            </a:br>
            <a:r>
              <a:rPr lang="en-US"/>
              <a:t>HOOK / QUESTION:</a:t>
            </a:r>
            <a:br>
              <a:rPr lang="en-US"/>
            </a:br>
            <a:r>
              <a:rPr lang="en-US"/>
              <a:t>'What would you trust this agent to do without review? What would you not?'</a:t>
            </a:r>
            <a:br>
              <a:rPr lang="en-US"/>
            </a:br>
            <a:br>
              <a:rPr lang="en-US"/>
            </a:br>
            <a:r>
              <a:rPr lang="en-US"/>
              <a:t>⚠️ COMMON MISCONCEPTION: That an agent saves time only if it acts autonomously. Wrong — a draft-only agent already saves enormous time. Approval is the cheap part.</a:t>
            </a:r>
            <a:br>
              <a:rPr lang="en-US"/>
            </a:br>
            <a:br>
              <a:rPr lang="en-US"/>
            </a:br>
            <a:r>
              <a:rPr lang="en-US"/>
              <a:t>⏰ TIME CHECK: 8 minutes if compressed, up to 12 if extending.</a:t>
            </a:r>
            <a:endParaRPr/>
          </a:p>
        </p:txBody>
      </p:sp>
      <p:sp>
        <p:nvSpPr>
          <p:cNvPr id="373" name="Google Shape;373;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2" name="Google Shape;40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Scope first, then build. The capstone is to ship the narrowest useful version, not just sketch one.</a:t>
            </a:r>
            <a:br>
              <a:rPr lang="en-US"/>
            </a:br>
            <a:br>
              <a:rPr lang="en-US"/>
            </a:br>
            <a:r>
              <a:rPr lang="en-US"/>
              <a:t>SAY / DO:</a:t>
            </a:r>
            <a:br>
              <a:rPr lang="en-US"/>
            </a:br>
            <a:r>
              <a:rPr lang="en-US"/>
              <a:t>Fifteen to eighteen minutes. They scope the agent — Goal, Tools, Instructions, Boundaries, Output — then build the simplest version and run one test case.</a:t>
            </a:r>
            <a:br>
              <a:rPr lang="en-US"/>
            </a:br>
            <a:br>
              <a:rPr lang="en-US"/>
            </a:br>
            <a:r>
              <a:rPr lang="en-US"/>
              <a:t>Key line, say it twice: 'Keep the first agent narrow. One goal, few tools, draft only.'</a:t>
            </a:r>
            <a:br>
              <a:rPr lang="en-US"/>
            </a:br>
            <a:br>
              <a:rPr lang="en-US"/>
            </a:br>
            <a:r>
              <a:rPr lang="en-US"/>
              <a:t>Walk. Read over shoulders. The most common mistake is the goal being too broad. Push them to narrow.</a:t>
            </a:r>
            <a:br>
              <a:rPr lang="en-US"/>
            </a:br>
            <a:br>
              <a:rPr lang="en-US"/>
            </a:br>
            <a:r>
              <a:rPr lang="en-US"/>
              <a:t>Less advanced rooms: a fully scoped canvas plus a started build is a win — don't force a finished agent.</a:t>
            </a:r>
            <a:br>
              <a:rPr lang="en-US"/>
            </a:br>
            <a:br>
              <a:rPr lang="en-US"/>
            </a:br>
            <a:r>
              <a:rPr lang="en-US"/>
              <a:t>HOOK / QUESTION:</a:t>
            </a:r>
            <a:br>
              <a:rPr lang="en-US"/>
            </a:br>
            <a:r>
              <a:rPr lang="en-US"/>
              <a:t>Final minute: 'Who has a goal sentence they're proud of? Read it.'</a:t>
            </a:r>
            <a:br>
              <a:rPr lang="en-US"/>
            </a:br>
            <a:br>
              <a:rPr lang="en-US"/>
            </a:br>
            <a:r>
              <a:rPr lang="en-US"/>
              <a:t>⏰ TIME CHECK: 15–18 minutes (1:37–1:55).</a:t>
            </a:r>
            <a:endParaRPr/>
          </a:p>
        </p:txBody>
      </p:sp>
      <p:sp>
        <p:nvSpPr>
          <p:cNvPr id="403" name="Google Shape;403;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This is the responsibility moment. Land it.</a:t>
            </a:r>
            <a:br>
              <a:rPr lang="en-US"/>
            </a:br>
            <a:br>
              <a:rPr lang="en-US"/>
            </a:br>
            <a:r>
              <a:rPr lang="en-US"/>
              <a:t>SAY / DO:</a:t>
            </a:r>
            <a:br>
              <a:rPr lang="en-US"/>
            </a:br>
            <a:r>
              <a:rPr lang="en-US"/>
              <a:t>Three maturity levels.</a:t>
            </a:r>
            <a:br>
              <a:rPr lang="en-US"/>
            </a:br>
            <a:br>
              <a:rPr lang="en-US"/>
            </a:br>
            <a:r>
              <a:rPr lang="en-US"/>
              <a:t>Early: agent drafts only. Human approves every output. This is where you start. Always.</a:t>
            </a:r>
            <a:br>
              <a:rPr lang="en-US"/>
            </a:br>
            <a:r>
              <a:rPr lang="en-US"/>
              <a:t>Maturing: agent suggests actions. Human reviews edge cases — high stakes, low confidence, unusual cases.</a:t>
            </a:r>
            <a:br>
              <a:rPr lang="en-US"/>
            </a:br>
            <a:r>
              <a:rPr lang="en-US"/>
              <a:t>Trusted: agent runs low-risk actions automatically. Logs everything. Human reviews weekly.</a:t>
            </a:r>
            <a:br>
              <a:rPr lang="en-US"/>
            </a:br>
            <a:br>
              <a:rPr lang="en-US"/>
            </a:br>
            <a:r>
              <a:rPr lang="en-US"/>
              <a:t>Boundary rule, read it out: 'Always require human review for anything involving money, customers, health, legal, or reputation.'</a:t>
            </a:r>
            <a:br>
              <a:rPr lang="en-US"/>
            </a:br>
            <a:br>
              <a:rPr lang="en-US"/>
            </a:br>
            <a:r>
              <a:rPr lang="en-US"/>
              <a:t>Key line: 'Trust is earned by observation, not promised by the vendor.'</a:t>
            </a:r>
            <a:br>
              <a:rPr lang="en-US"/>
            </a:br>
            <a:br>
              <a:rPr lang="en-US"/>
            </a:br>
            <a:r>
              <a:rPr lang="en-US"/>
              <a:t>HOOK / QUESTION:</a:t>
            </a:r>
            <a:br>
              <a:rPr lang="en-US"/>
            </a:br>
            <a:r>
              <a:rPr lang="en-US"/>
              <a:t>'What level would you trust your agent at today?'</a:t>
            </a:r>
            <a:br>
              <a:rPr lang="en-US"/>
            </a:br>
            <a:br>
              <a:rPr lang="en-US"/>
            </a:br>
            <a:r>
              <a:rPr lang="en-US"/>
              <a:t>⚠️ COMMON MISCONCEPTION: That you graduate the agent by giving it more freedom. You graduate it by watching it succeed, repeatedly, in narrow cases.</a:t>
            </a:r>
            <a:br>
              <a:rPr lang="en-US"/>
            </a:br>
            <a:br>
              <a:rPr lang="en-US"/>
            </a:br>
            <a:r>
              <a:rPr lang="en-US"/>
              <a:t>⏰ TIME CHECK: Use if you have time. Otherwise compress to the boundary rule only.</a:t>
            </a:r>
            <a:endParaRPr/>
          </a:p>
        </p:txBody>
      </p:sp>
      <p:sp>
        <p:nvSpPr>
          <p:cNvPr id="414" name="Google Shape;414;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Nothing to set up. Debrief the AI round the same way you debriefed Round 1.</a:t>
            </a:r>
            <a:br>
              <a:rPr lang="en-US"/>
            </a:br>
            <a:br>
              <a:rPr lang="en-US"/>
            </a:br>
            <a:r>
              <a:rPr lang="en-US"/>
              <a:t>SAY / DO:</a:t>
            </a:r>
            <a:br>
              <a:rPr lang="en-US"/>
            </a:br>
            <a:r>
              <a:rPr lang="en-US"/>
              <a:t>Pair them off again. Two minutes each, then pull three answers from the room.</a:t>
            </a:r>
            <a:br>
              <a:rPr lang="en-US"/>
            </a:br>
            <a:br>
              <a:rPr lang="en-US"/>
            </a:br>
            <a:r>
              <a:rPr lang="en-US"/>
              <a:t>The question that matters most is the second one — did the output hold up? Push for specifics. 'It was fine' is not an answer. Ask what it got wrong.</a:t>
            </a:r>
            <a:br>
              <a:rPr lang="en-US"/>
            </a:br>
            <a:br>
              <a:rPr lang="en-US"/>
            </a:br>
            <a:r>
              <a:rPr lang="en-US"/>
              <a:t>Expect at least one person to say the AI output was too long, too generic, or invented something. That is the lesson, not a failure. Narrow the prompt, name the format, and it improves.</a:t>
            </a:r>
            <a:br>
              <a:rPr lang="en-US"/>
            </a:br>
            <a:br>
              <a:rPr lang="en-US"/>
            </a:br>
            <a:r>
              <a:rPr lang="en-US"/>
              <a:t>Land the takeaway: the workflow did not get smarter. One step did. Everything around it is still fixed plumbing you control.</a:t>
            </a:r>
            <a:br>
              <a:rPr lang="en-US"/>
            </a:br>
            <a:br>
              <a:rPr lang="en-US"/>
            </a:br>
            <a:r>
              <a:rPr lang="en-US"/>
              <a:t>HOOK / QUESTION:</a:t>
            </a:r>
            <a:br>
              <a:rPr lang="en-US"/>
            </a:br>
            <a:r>
              <a:rPr lang="en-US"/>
              <a:t>'Whose AI step got something wrong? Read us what it said.'</a:t>
            </a:r>
            <a:br>
              <a:rPr lang="en-US"/>
            </a:br>
            <a:br>
              <a:rPr lang="en-US"/>
            </a:br>
            <a:r>
              <a:rPr lang="en-US"/>
              <a:t>⏰ TIME CHECK: 5 minutes.</a:t>
            </a:r>
            <a:endParaRPr/>
          </a:p>
        </p:txBody>
      </p:sp>
      <p:sp>
        <p:nvSpPr>
          <p:cNvPr id="425" name="Google Shape;425;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2" name="Google Shape;452;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Nothing.</a:t>
            </a:r>
            <a:br>
              <a:rPr lang="en-US"/>
            </a:br>
            <a:br>
              <a:rPr lang="en-US"/>
            </a:br>
            <a:r>
              <a:rPr lang="en-US"/>
              <a:t>SAY / DO:</a:t>
            </a:r>
            <a:br>
              <a:rPr lang="en-US"/>
            </a:br>
            <a:r>
              <a:rPr lang="en-US"/>
              <a:t>Five to seven minutes. Two or three volunteers share what they built.</a:t>
            </a:r>
            <a:br>
              <a:rPr lang="en-US"/>
            </a:br>
            <a:br>
              <a:rPr lang="en-US"/>
            </a:br>
            <a:r>
              <a:rPr lang="en-US"/>
              <a:t>Ask each one three things, in order: What did you build? Where did AI help? What would you improve next?</a:t>
            </a:r>
            <a:br>
              <a:rPr lang="en-US"/>
            </a:br>
            <a:br>
              <a:rPr lang="en-US"/>
            </a:br>
            <a:r>
              <a:rPr lang="en-US"/>
              <a:t>Keep each share to about two minutes. Celebrate specifics, not effort.</a:t>
            </a:r>
            <a:br>
              <a:rPr lang="en-US"/>
            </a:br>
            <a:br>
              <a:rPr lang="en-US"/>
            </a:br>
            <a:r>
              <a:rPr lang="en-US"/>
              <a:t>If running behind, take one share only, or skip.</a:t>
            </a:r>
            <a:br>
              <a:rPr lang="en-US"/>
            </a:br>
            <a:br>
              <a:rPr lang="en-US"/>
            </a:br>
            <a:r>
              <a:rPr lang="en-US"/>
              <a:t>HOOK / QUESTION:</a:t>
            </a:r>
            <a:br>
              <a:rPr lang="en-US"/>
            </a:br>
            <a:r>
              <a:rPr lang="en-US"/>
              <a:t>'Who'll go first?' If silence, call on someone you noticed during practice.</a:t>
            </a:r>
            <a:br>
              <a:rPr lang="en-US"/>
            </a:br>
            <a:br>
              <a:rPr lang="en-US"/>
            </a:br>
            <a:r>
              <a:rPr lang="en-US"/>
              <a:t>⏰ TIME CHECK: 5–7 minutes. Skippable if needed.</a:t>
            </a:r>
            <a:endParaRPr/>
          </a:p>
        </p:txBody>
      </p:sp>
      <p:sp>
        <p:nvSpPr>
          <p:cNvPr id="453" name="Google Shape;453;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4" name="Google Shape;484;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This is the close. Slow down.</a:t>
            </a:r>
            <a:br>
              <a:rPr lang="en-US"/>
            </a:br>
            <a:br>
              <a:rPr lang="en-US"/>
            </a:br>
            <a:r>
              <a:rPr lang="en-US"/>
              <a:t>SAY / DO:</a:t>
            </a:r>
            <a:br>
              <a:rPr lang="en-US"/>
            </a:br>
            <a:r>
              <a:rPr lang="en-US"/>
              <a:t>Four things to remember, in order.</a:t>
            </a:r>
            <a:br>
              <a:rPr lang="en-US"/>
            </a:br>
            <a:br>
              <a:rPr lang="en-US"/>
            </a:br>
            <a:r>
              <a:rPr lang="en-US"/>
              <a:t>Automate repetition. The annoying small thing first, not the impressive big thing.</a:t>
            </a:r>
            <a:br>
              <a:rPr lang="en-US"/>
            </a:br>
            <a:r>
              <a:rPr lang="en-US"/>
              <a:t>Map before tools. Plain English first, then click anything.</a:t>
            </a:r>
            <a:br>
              <a:rPr lang="en-US"/>
            </a:br>
            <a:r>
              <a:rPr lang="en-US"/>
              <a:t>Add AI narrowly. One job per step. Specific output format.</a:t>
            </a:r>
            <a:br>
              <a:rPr lang="en-US"/>
            </a:br>
            <a:r>
              <a:rPr lang="en-US"/>
              <a:t>Agentize only when flexibility matters. If a workflow can do it, don't reach for an agent.</a:t>
            </a:r>
            <a:br>
              <a:rPr lang="en-US"/>
            </a:br>
            <a:br>
              <a:rPr lang="en-US"/>
            </a:br>
            <a:r>
              <a:rPr lang="en-US"/>
              <a:t>Final action — this week, pick one real workflow and build the simplest useful version. Not the complete version. The simplest useful one.</a:t>
            </a:r>
            <a:br>
              <a:rPr lang="en-US"/>
            </a:br>
            <a:br>
              <a:rPr lang="en-US"/>
            </a:br>
            <a:r>
              <a:rPr lang="en-US"/>
              <a:t>Key line: 'You don't need a perfect build. You need a started one.'</a:t>
            </a:r>
            <a:br>
              <a:rPr lang="en-US"/>
            </a:br>
            <a:br>
              <a:rPr lang="en-US"/>
            </a:br>
            <a:r>
              <a:rPr lang="en-US"/>
              <a:t>HOOK / QUESTION:</a:t>
            </a:r>
            <a:br>
              <a:rPr lang="en-US"/>
            </a:br>
            <a:r>
              <a:rPr lang="en-US"/>
              <a:t>'What's the one workflow you'll build this week?' Let it sit. Don't force shares.</a:t>
            </a:r>
            <a:br>
              <a:rPr lang="en-US"/>
            </a:br>
            <a:br>
              <a:rPr lang="en-US"/>
            </a:br>
            <a:r>
              <a:rPr lang="en-US"/>
              <a:t>⏰ TIME CHECK: 3 minutes.</a:t>
            </a:r>
            <a:endParaRPr/>
          </a:p>
        </p:txBody>
      </p:sp>
      <p:sp>
        <p:nvSpPr>
          <p:cNvPr id="485" name="Google Shape;485;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9" name="Google Shape;509;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This is an appendix. Point learners here during Practice 2 if they're stuck on prompts.</a:t>
            </a:r>
            <a:br>
              <a:rPr lang="en-US"/>
            </a:br>
            <a:br>
              <a:rPr lang="en-US"/>
            </a:br>
            <a:r>
              <a:rPr lang="en-US"/>
              <a:t>SAY / DO:</a:t>
            </a:r>
            <a:br>
              <a:rPr lang="en-US"/>
            </a:br>
            <a:r>
              <a:rPr lang="en-US"/>
              <a:t>During the workshop, don't present this slide. Reference it. Tell learners: 'If you don't know how to write the AI step, the appendix has eight prompts you can copy and adapt.'</a:t>
            </a:r>
            <a:br>
              <a:rPr lang="en-US"/>
            </a:br>
            <a:br>
              <a:rPr lang="en-US"/>
            </a:br>
            <a:r>
              <a:rPr lang="en-US"/>
              <a:t>After the workshop, send this slide as a follow-up.</a:t>
            </a:r>
            <a:br>
              <a:rPr lang="en-US"/>
            </a:br>
            <a:br>
              <a:rPr lang="en-US"/>
            </a:br>
            <a:r>
              <a:rPr lang="en-US"/>
              <a:t>The four AI jobs each have two ready prompts. They're written narrow on purpose.</a:t>
            </a:r>
            <a:br>
              <a:rPr lang="en-US"/>
            </a:br>
            <a:br>
              <a:rPr lang="en-US"/>
            </a:br>
            <a:r>
              <a:rPr lang="en-US"/>
              <a:t>HOOK / QUESTION:</a:t>
            </a:r>
            <a:br>
              <a:rPr lang="en-US"/>
            </a:br>
            <a:r>
              <a:rPr lang="en-US"/>
              <a:t>None. Reference slide.</a:t>
            </a:r>
            <a:br>
              <a:rPr lang="en-US"/>
            </a:br>
            <a:br>
              <a:rPr lang="en-US"/>
            </a:br>
            <a:r>
              <a:rPr lang="en-US"/>
              <a:t>⏰ TIME CHECK: Backup / support only.</a:t>
            </a:r>
            <a:endParaRPr/>
          </a:p>
        </p:txBody>
      </p:sp>
      <p:sp>
        <p:nvSpPr>
          <p:cNvPr id="510" name="Google Shape;510;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1" name="Google Shape;521;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Appendix for trainer reference.</a:t>
            </a:r>
            <a:br>
              <a:rPr lang="en-US"/>
            </a:br>
            <a:br>
              <a:rPr lang="en-US"/>
            </a:br>
            <a:r>
              <a:rPr lang="en-US"/>
              <a:t>SAY / DO:</a:t>
            </a:r>
            <a:br>
              <a:rPr lang="en-US"/>
            </a:br>
            <a:r>
              <a:rPr lang="en-US"/>
              <a:t>Use this if you need to re-explain an activity to a learner mid-room. The three practice activities are written here at a glance, with success criteria and the fast-learner extension.</a:t>
            </a:r>
            <a:br>
              <a:rPr lang="en-US"/>
            </a:br>
            <a:br>
              <a:rPr lang="en-US"/>
            </a:br>
            <a:r>
              <a:rPr lang="en-US"/>
              <a:t>Reminder: Practice 3 is design-first. Building is a stretch goal, not the requirement. If a learner is upset they didn't build the agent, redirect — a clear canvas is the win.</a:t>
            </a:r>
            <a:br>
              <a:rPr lang="en-US"/>
            </a:br>
            <a:br>
              <a:rPr lang="en-US"/>
            </a:br>
            <a:r>
              <a:rPr lang="en-US"/>
              <a:t>HOOK / QUESTION:</a:t>
            </a:r>
            <a:br>
              <a:rPr lang="en-US"/>
            </a:br>
            <a:r>
              <a:rPr lang="en-US"/>
              <a:t>None. Reference slide.</a:t>
            </a:r>
            <a:br>
              <a:rPr lang="en-US"/>
            </a:br>
            <a:br>
              <a:rPr lang="en-US"/>
            </a:br>
            <a:r>
              <a:rPr lang="en-US"/>
              <a:t>⏰ TIME CHECK: Backup / support only.</a:t>
            </a:r>
            <a:endParaRPr/>
          </a:p>
        </p:txBody>
      </p:sp>
      <p:sp>
        <p:nvSpPr>
          <p:cNvPr id="522" name="Google Shape;522;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4" name="Google Shape;534;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5" name="Google Shape;535;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9" name="Google Shape;559;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Everyone built the same agent, so do not run a show-and-tell. Debrief the experience, not the artifact.</a:t>
            </a:r>
            <a:br>
              <a:rPr lang="en-US"/>
            </a:br>
            <a:br>
              <a:rPr lang="en-US"/>
            </a:br>
            <a:r>
              <a:rPr lang="en-US"/>
              <a:t>SAY / DO:</a:t>
            </a:r>
            <a:br>
              <a:rPr lang="en-US"/>
            </a:br>
            <a:r>
              <a:rPr lang="en-US"/>
              <a:t>Pair discussion first, two minutes each, then pull answers from the room.</a:t>
            </a:r>
            <a:br>
              <a:rPr lang="en-US"/>
            </a:br>
            <a:br>
              <a:rPr lang="en-US"/>
            </a:br>
            <a:r>
              <a:rPr lang="en-US"/>
              <a:t>Question one is the whole point of the round. Push for the moment they noticed the agent doing something they did not explicitly script — choosing what to look up, deciding what to say, deciding to stop.</a:t>
            </a:r>
            <a:br>
              <a:rPr lang="en-US"/>
            </a:br>
            <a:br>
              <a:rPr lang="en-US"/>
            </a:br>
            <a:r>
              <a:rPr lang="en-US"/>
              <a:t>Question two surfaces the trust problem. Expect 'I would not let it send.' Good. That is the right instinct and it sets up the humans-in-the-loop slide.</a:t>
            </a:r>
            <a:br>
              <a:rPr lang="en-US"/>
            </a:br>
            <a:br>
              <a:rPr lang="en-US"/>
            </a:br>
            <a:r>
              <a:rPr lang="en-US"/>
              <a:t>Question three is the transfer question. If they cannot name a task, they will not build again on Monday.</a:t>
            </a:r>
            <a:br>
              <a:rPr lang="en-US"/>
            </a:br>
            <a:br>
              <a:rPr lang="en-US"/>
            </a:br>
            <a:r>
              <a:rPr lang="en-US"/>
              <a:t>Land the takeaway: they did not write more steps this round — they wrote fewer, and described a goal instead.</a:t>
            </a:r>
            <a:br>
              <a:rPr lang="en-US"/>
            </a:br>
            <a:br>
              <a:rPr lang="en-US"/>
            </a:br>
            <a:r>
              <a:rPr lang="en-US"/>
              <a:t>HOOK / QUESTION:</a:t>
            </a:r>
            <a:br>
              <a:rPr lang="en-US"/>
            </a:br>
            <a:r>
              <a:rPr lang="en-US"/>
              <a:t>'Did your agent do anything you did not tell it to do?'</a:t>
            </a:r>
            <a:br>
              <a:rPr lang="en-US"/>
            </a:br>
            <a:br>
              <a:rPr lang="en-US"/>
            </a:br>
            <a:r>
              <a:rPr lang="en-US"/>
              <a:t>⏰ TIME CHECK: 5–7 minutes.</a:t>
            </a:r>
            <a:endParaRPr/>
          </a:p>
        </p:txBody>
      </p:sp>
      <p:sp>
        <p:nvSpPr>
          <p:cNvPr id="560" name="Google Shape;560;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7" name="Google Shape;587;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8" name="Google Shape;588;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5" name="Google Shape;615;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6" name="Google Shape;616;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2" name="Google Shape;672;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3" name="Google Shape;673;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3" name="Google Shape;703;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BEFORE YOU BEGIN:</a:t>
            </a:r>
            <a:br>
              <a:rPr lang="en-US"/>
            </a:br>
            <a:r>
              <a:rPr lang="en-US"/>
              <a:t>Nothing to set up. This is a pacing slide.</a:t>
            </a:r>
            <a:br>
              <a:rPr lang="en-US"/>
            </a:br>
            <a:br>
              <a:rPr lang="en-US"/>
            </a:br>
            <a:r>
              <a:rPr lang="en-US"/>
              <a:t>SAY / DO:</a:t>
            </a:r>
            <a:br>
              <a:rPr lang="en-US"/>
            </a:br>
            <a:r>
              <a:rPr lang="en-US"/>
              <a:t>Tell them the workshop is fast. Two hours. We move. We don't try to make it perfect — we make it work and we make it understandable. They will leave with a built thing, not a polished thing.</a:t>
            </a:r>
            <a:br>
              <a:rPr lang="en-US"/>
            </a:br>
            <a:br>
              <a:rPr lang="en-US"/>
            </a:br>
            <a:r>
              <a:rPr lang="en-US"/>
              <a:t>Key line, say it: 'You don't need a perfect build today. You need to understand the pattern.'</a:t>
            </a:r>
            <a:br>
              <a:rPr lang="en-US"/>
            </a:br>
            <a:br>
              <a:rPr lang="en-US"/>
            </a:br>
            <a:r>
              <a:rPr lang="en-US"/>
              <a:t>Walk through the agenda blocks: frame &amp;amp; find candidates (0:00–0:22), map the workflow (0:22–0:38), build the automation (0:38–0:58), add one AI step (1:03–1:22), explain agents and the capstone (1:22–1:55), wrap (1:55–2:00). Demos and practice alternate so they always do, not just watch.</a:t>
            </a:r>
            <a:br>
              <a:rPr lang="en-US"/>
            </a:br>
            <a:br>
              <a:rPr lang="en-US"/>
            </a:br>
            <a:r>
              <a:rPr lang="en-US"/>
              <a:t>HOOK / QUESTION:</a:t>
            </a:r>
            <a:br>
              <a:rPr lang="en-US"/>
            </a:br>
            <a:r>
              <a:rPr lang="en-US"/>
              <a:t>'Anyone need to step out before we start? Now's the moment.'</a:t>
            </a:r>
            <a:br>
              <a:rPr lang="en-US"/>
            </a:br>
            <a:br>
              <a:rPr lang="en-US"/>
            </a:br>
            <a:r>
              <a:rPr lang="en-US"/>
              <a:t>⏰ TIME CHECK: 3 minutes max. Don't read every row.</a:t>
            </a:r>
            <a:endParaRPr/>
          </a:p>
        </p:txBody>
      </p:sp>
      <p:sp>
        <p:nvSpPr>
          <p:cNvPr id="704" name="Google Shape;704;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2A4A"/>
        </a:solidFill>
      </p:bgPr>
    </p:bg>
    <p:spTree>
      <p:nvGrpSpPr>
        <p:cNvPr id="15" name="Shape 15"/>
        <p:cNvGrpSpPr/>
        <p:nvPr/>
      </p:nvGrpSpPr>
      <p:grpSpPr>
        <a:xfrm>
          <a:off x="0" y="0"/>
          <a:ext cx="0" cy="0"/>
          <a:chOff x="0" y="0"/>
          <a:chExt cx="0" cy="0"/>
        </a:xfrm>
      </p:grpSpPr>
      <p:sp>
        <p:nvSpPr>
          <p:cNvPr id="16" name="Google Shape;16;p3"/>
          <p:cNvSpPr/>
          <p:nvPr/>
        </p:nvSpPr>
        <p:spPr>
          <a:xfrm>
            <a:off x="952500" y="3469481"/>
            <a:ext cx="513594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AI TRAINING HUB · WORKSHOP</a:t>
            </a:r>
            <a:endParaRPr b="0" i="0" sz="1800" u="none" cap="none" strike="noStrike">
              <a:solidFill>
                <a:schemeClr val="dk1"/>
              </a:solidFill>
              <a:latin typeface="Calibri"/>
              <a:ea typeface="Calibri"/>
              <a:cs typeface="Calibri"/>
              <a:sym typeface="Calibri"/>
            </a:endParaRPr>
          </a:p>
        </p:txBody>
      </p:sp>
      <p:sp>
        <p:nvSpPr>
          <p:cNvPr id="17" name="Google Shape;17;p3"/>
          <p:cNvSpPr/>
          <p:nvPr/>
        </p:nvSpPr>
        <p:spPr>
          <a:xfrm>
            <a:off x="952500" y="4112419"/>
            <a:ext cx="15290274" cy="1295400"/>
          </a:xfrm>
          <a:prstGeom prst="rect">
            <a:avLst/>
          </a:prstGeom>
          <a:noFill/>
          <a:ln>
            <a:noFill/>
          </a:ln>
        </p:spPr>
        <p:txBody>
          <a:bodyPr anchorCtr="0" anchor="t" bIns="25400" lIns="25400" spcFirstLastPara="1" rIns="25400" wrap="square" tIns="25400">
            <a:noAutofit/>
          </a:bodyPr>
          <a:lstStyle/>
          <a:p>
            <a:pPr indent="0" lvl="0" marL="0" marR="0" rtl="0" algn="l">
              <a:lnSpc>
                <a:spcPct val="76744"/>
              </a:lnSpc>
              <a:spcBef>
                <a:spcPts val="0"/>
              </a:spcBef>
              <a:spcAft>
                <a:spcPts val="0"/>
              </a:spcAft>
              <a:buClr>
                <a:srgbClr val="FFFFFF"/>
              </a:buClr>
              <a:buSzPts val="9900"/>
              <a:buFont typeface="DM Sans"/>
              <a:buNone/>
            </a:pPr>
            <a:r>
              <a:rPr b="1" i="0" lang="en-US" sz="9900" u="none" cap="none" strike="noStrike">
                <a:solidFill>
                  <a:srgbClr val="FFFFFF"/>
                </a:solidFill>
                <a:latin typeface="DM Sans"/>
                <a:ea typeface="DM Sans"/>
                <a:cs typeface="DM Sans"/>
                <a:sym typeface="DM Sans"/>
              </a:rPr>
              <a:t>Build Your First AI Agent</a:t>
            </a:r>
            <a:endParaRPr b="0" i="0" sz="9900" u="none" cap="none" strike="noStrike">
              <a:solidFill>
                <a:schemeClr val="dk1"/>
              </a:solidFill>
              <a:latin typeface="Calibri"/>
              <a:ea typeface="Calibri"/>
              <a:cs typeface="Calibri"/>
              <a:sym typeface="Calibri"/>
            </a:endParaRPr>
          </a:p>
        </p:txBody>
      </p:sp>
      <p:sp>
        <p:nvSpPr>
          <p:cNvPr id="18" name="Google Shape;18;p3"/>
          <p:cNvSpPr/>
          <p:nvPr/>
        </p:nvSpPr>
        <p:spPr>
          <a:xfrm>
            <a:off x="952500" y="6017419"/>
            <a:ext cx="3199239" cy="533400"/>
          </a:xfrm>
          <a:prstGeom prst="rect">
            <a:avLst/>
          </a:prstGeom>
          <a:noFill/>
          <a:ln>
            <a:noFill/>
          </a:ln>
        </p:spPr>
        <p:txBody>
          <a:bodyPr anchorCtr="0" anchor="t" bIns="25400" lIns="25400" spcFirstLastPara="1" rIns="25400" wrap="square" tIns="25400">
            <a:noAutofit/>
          </a:bodyPr>
          <a:lstStyle/>
          <a:p>
            <a:pPr indent="0" lvl="0" marL="0" marR="0" rtl="0" algn="l">
              <a:lnSpc>
                <a:spcPct val="100000"/>
              </a:lnSpc>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Danish Dhamani</a:t>
            </a:r>
            <a:endParaRPr b="0" i="0" sz="3000" u="none" cap="none" strike="noStrike">
              <a:solidFill>
                <a:schemeClr val="dk1"/>
              </a:solidFill>
              <a:latin typeface="Calibri"/>
              <a:ea typeface="Calibri"/>
              <a:cs typeface="Calibri"/>
              <a:sym typeface="Calibri"/>
            </a:endParaRPr>
          </a:p>
        </p:txBody>
      </p:sp>
      <p:sp>
        <p:nvSpPr>
          <p:cNvPr id="19" name="Google Shape;19;p3"/>
          <p:cNvSpPr/>
          <p:nvPr/>
        </p:nvSpPr>
        <p:spPr>
          <a:xfrm>
            <a:off x="952500" y="9565481"/>
            <a:ext cx="76200" cy="76200"/>
          </a:xfrm>
          <a:prstGeom prst="ellipse">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a:off x="1200150" y="9453563"/>
            <a:ext cx="3500598" cy="338138"/>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
              <a:buFont typeface="DM Sans"/>
              <a:buNone/>
            </a:pPr>
            <a:r>
              <a:rPr b="0" i="0" lang="en-US" sz="1800" u="none" cap="none" strike="noStrike">
                <a:solidFill>
                  <a:srgbClr val="FFFFFF"/>
                </a:solidFill>
                <a:latin typeface="DM Sans"/>
                <a:ea typeface="DM Sans"/>
                <a:cs typeface="DM Sans"/>
                <a:sym typeface="DM Sans"/>
              </a:rPr>
              <a:t>120-minute hands-on workshop</a:t>
            </a:r>
            <a:endParaRPr b="0" i="0" sz="1800" u="none" cap="none" strike="noStrike">
              <a:solidFill>
                <a:schemeClr val="dk1"/>
              </a:solidFill>
              <a:latin typeface="Calibri"/>
              <a:ea typeface="Calibri"/>
              <a:cs typeface="Calibri"/>
              <a:sym typeface="Calibri"/>
            </a:endParaRPr>
          </a:p>
        </p:txBody>
      </p:sp>
      <p:sp>
        <p:nvSpPr>
          <p:cNvPr id="21" name="Google Shape;21;p3"/>
          <p:cNvSpPr/>
          <p:nvPr/>
        </p:nvSpPr>
        <p:spPr>
          <a:xfrm>
            <a:off x="14610755" y="9453563"/>
            <a:ext cx="2997220" cy="338138"/>
          </a:xfrm>
          <a:prstGeom prst="rect">
            <a:avLst/>
          </a:prstGeom>
          <a:noFill/>
          <a:ln>
            <a:noFill/>
          </a:ln>
        </p:spPr>
        <p:txBody>
          <a:bodyPr anchorCtr="0" anchor="ctr" bIns="25400" lIns="25400" spcFirstLastPara="1" rIns="25400" wrap="square" tIns="25400">
            <a:noAutofit/>
          </a:bodyPr>
          <a:lstStyle/>
          <a:p>
            <a:pPr indent="0" lvl="0" marL="0" marR="0" rtl="0" algn="l">
              <a:spcBef>
                <a:spcPts val="0"/>
              </a:spcBef>
              <a:spcAft>
                <a:spcPts val="0"/>
              </a:spcAft>
              <a:buClr>
                <a:srgbClr val="FFFFFF"/>
              </a:buClr>
              <a:buSzPts val="1800"/>
              <a:buFont typeface="DM Sans"/>
              <a:buNone/>
            </a:pPr>
            <a:r>
              <a:rPr b="0" i="0" lang="en-US" sz="1800" u="none" cap="none" strike="noStrike">
                <a:solidFill>
                  <a:srgbClr val="FFFFFF"/>
                </a:solidFill>
                <a:latin typeface="DM Sans"/>
                <a:ea typeface="DM Sans"/>
                <a:cs typeface="DM Sans"/>
                <a:sym typeface="DM Sans"/>
              </a:rPr>
              <a:t>Hands-on · Build as we go</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26" name="Shape 26"/>
        <p:cNvGrpSpPr/>
        <p:nvPr/>
      </p:nvGrpSpPr>
      <p:grpSpPr>
        <a:xfrm>
          <a:off x="0" y="0"/>
          <a:ext cx="0" cy="0"/>
          <a:chOff x="0" y="0"/>
          <a:chExt cx="0" cy="0"/>
        </a:xfrm>
      </p:grpSpPr>
      <p:sp>
        <p:nvSpPr>
          <p:cNvPr id="27" name="Google Shape;27;p4"/>
          <p:cNvSpPr/>
          <p:nvPr/>
        </p:nvSpPr>
        <p:spPr>
          <a:xfrm>
            <a:off x="952500" y="838200"/>
            <a:ext cx="7820144"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Today's Plan</a:t>
            </a:r>
            <a:endParaRPr b="0" i="0" sz="4800" u="none" cap="none" strike="noStrike">
              <a:solidFill>
                <a:schemeClr val="dk1"/>
              </a:solidFill>
              <a:latin typeface="Calibri"/>
              <a:ea typeface="Calibri"/>
              <a:cs typeface="Calibri"/>
              <a:sym typeface="Calibri"/>
            </a:endParaRPr>
          </a:p>
        </p:txBody>
      </p:sp>
      <p:sp>
        <p:nvSpPr>
          <p:cNvPr id="28" name="Google Shape;28;p4"/>
          <p:cNvSpPr/>
          <p:nvPr/>
        </p:nvSpPr>
        <p:spPr>
          <a:xfrm>
            <a:off x="952500" y="1554435"/>
            <a:ext cx="7820144"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Three rounds. I show one, you build one.</a:t>
            </a:r>
            <a:endParaRPr b="0" i="0" sz="3000" u="none" cap="none" strike="noStrike">
              <a:solidFill>
                <a:schemeClr val="dk1"/>
              </a:solidFill>
              <a:latin typeface="Calibri"/>
              <a:ea typeface="Calibri"/>
              <a:cs typeface="Calibri"/>
              <a:sym typeface="Calibri"/>
            </a:endParaRPr>
          </a:p>
        </p:txBody>
      </p:sp>
      <p:sp>
        <p:nvSpPr>
          <p:cNvPr id="29" name="Google Shape;29;p4"/>
          <p:cNvSpPr/>
          <p:nvPr/>
        </p:nvSpPr>
        <p:spPr>
          <a:xfrm>
            <a:off x="15735226" y="1482998"/>
            <a:ext cx="1600274" cy="566738"/>
          </a:xfrm>
          <a:prstGeom prst="roundRect">
            <a:avLst>
              <a:gd fmla="val 50000" name="adj"/>
            </a:avLst>
          </a:prstGeom>
          <a:solidFill>
            <a:srgbClr val="FFF6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4"/>
          <p:cNvSpPr/>
          <p:nvPr/>
        </p:nvSpPr>
        <p:spPr>
          <a:xfrm>
            <a:off x="15982876" y="1616348"/>
            <a:ext cx="1181174" cy="338137"/>
          </a:xfrm>
          <a:prstGeom prst="rect">
            <a:avLst/>
          </a:prstGeom>
          <a:noFill/>
          <a:ln>
            <a:noFill/>
          </a:ln>
        </p:spPr>
        <p:txBody>
          <a:bodyPr anchorCtr="0" anchor="ctr" bIns="25400" lIns="25400" spcFirstLastPara="1" rIns="25400" wrap="square" tIns="25400">
            <a:noAutofit/>
          </a:bodyPr>
          <a:lstStyle/>
          <a:p>
            <a:pPr indent="0" lvl="0" marL="0" marR="0" rtl="0" algn="l">
              <a:spcBef>
                <a:spcPts val="0"/>
              </a:spcBef>
              <a:spcAft>
                <a:spcPts val="0"/>
              </a:spcAft>
              <a:buClr>
                <a:srgbClr val="2D2D2D"/>
              </a:buClr>
              <a:buSzPts val="1800"/>
              <a:buFont typeface="DM Sans"/>
              <a:buNone/>
            </a:pPr>
            <a:r>
              <a:rPr b="1" i="0" lang="en-US" sz="1800" u="none" cap="none" strike="noStrike">
                <a:solidFill>
                  <a:srgbClr val="2D2D2D"/>
                </a:solidFill>
                <a:latin typeface="DM Sans"/>
                <a:ea typeface="DM Sans"/>
                <a:cs typeface="DM Sans"/>
                <a:sym typeface="DM Sans"/>
              </a:rPr>
              <a:t>🕐 2 hours</a:t>
            </a:r>
            <a:endParaRPr b="0" i="0" sz="1800" u="none" cap="none" strike="noStrike">
              <a:solidFill>
                <a:schemeClr val="dk1"/>
              </a:solidFill>
              <a:latin typeface="Calibri"/>
              <a:ea typeface="Calibri"/>
              <a:cs typeface="Calibri"/>
              <a:sym typeface="Calibri"/>
            </a:endParaRPr>
          </a:p>
        </p:txBody>
      </p:sp>
      <p:sp>
        <p:nvSpPr>
          <p:cNvPr id="31" name="Google Shape;31;p4"/>
          <p:cNvSpPr/>
          <p:nvPr/>
        </p:nvSpPr>
        <p:spPr>
          <a:xfrm>
            <a:off x="952500" y="4243908"/>
            <a:ext cx="5295900" cy="2370683"/>
          </a:xfrm>
          <a:prstGeom prst="roundRect">
            <a:avLst>
              <a:gd fmla="val 562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952500" y="4243908"/>
            <a:ext cx="5295900" cy="57150"/>
          </a:xfrm>
          <a:custGeom>
            <a:rect b="b" l="l" r="r" t="t"/>
            <a:pathLst>
              <a:path extrusionOk="0" h="57150" w="5295900">
                <a:moveTo>
                  <a:pt x="28575" y="0"/>
                </a:moveTo>
                <a:lnTo>
                  <a:pt x="5267325" y="0"/>
                </a:lnTo>
                <a:cubicBezTo>
                  <a:pt x="5274904" y="0"/>
                  <a:pt x="5282172" y="3011"/>
                  <a:pt x="5287531" y="8369"/>
                </a:cubicBezTo>
                <a:cubicBezTo>
                  <a:pt x="5292889" y="13728"/>
                  <a:pt x="5295900" y="20996"/>
                  <a:pt x="5295900" y="28575"/>
                </a:cubicBezTo>
                <a:lnTo>
                  <a:pt x="5295900"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a:off x="1257300" y="4586808"/>
            <a:ext cx="515493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ROUND 1</a:t>
            </a:r>
            <a:endParaRPr b="0" i="0" sz="1800" u="none" cap="none" strike="noStrike">
              <a:solidFill>
                <a:schemeClr val="dk1"/>
              </a:solidFill>
              <a:latin typeface="Calibri"/>
              <a:ea typeface="Calibri"/>
              <a:cs typeface="Calibri"/>
              <a:sym typeface="Calibri"/>
            </a:endParaRPr>
          </a:p>
        </p:txBody>
      </p:sp>
      <p:sp>
        <p:nvSpPr>
          <p:cNvPr id="34" name="Google Shape;34;p4"/>
          <p:cNvSpPr/>
          <p:nvPr/>
        </p:nvSpPr>
        <p:spPr>
          <a:xfrm>
            <a:off x="1257300" y="5001146"/>
            <a:ext cx="5154930" cy="457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2550"/>
              <a:buFont typeface="DM Sans"/>
              <a:buNone/>
            </a:pPr>
            <a:r>
              <a:rPr b="1" i="0" lang="en-US" sz="2550" u="none" cap="none" strike="noStrike">
                <a:solidFill>
                  <a:srgbClr val="1B2A4A"/>
                </a:solidFill>
                <a:latin typeface="DM Sans"/>
                <a:ea typeface="DM Sans"/>
                <a:cs typeface="DM Sans"/>
                <a:sym typeface="DM Sans"/>
              </a:rPr>
              <a:t>Automation</a:t>
            </a:r>
            <a:endParaRPr b="0" i="0" sz="2550" u="none" cap="none" strike="noStrike">
              <a:solidFill>
                <a:schemeClr val="dk1"/>
              </a:solidFill>
              <a:latin typeface="Calibri"/>
              <a:ea typeface="Calibri"/>
              <a:cs typeface="Calibri"/>
              <a:sym typeface="Calibri"/>
            </a:endParaRPr>
          </a:p>
        </p:txBody>
      </p:sp>
      <p:sp>
        <p:nvSpPr>
          <p:cNvPr id="35" name="Google Shape;35;p4"/>
          <p:cNvSpPr/>
          <p:nvPr/>
        </p:nvSpPr>
        <p:spPr>
          <a:xfrm>
            <a:off x="1257300" y="5553596"/>
            <a:ext cx="4826889" cy="756196"/>
          </a:xfrm>
          <a:prstGeom prst="rect">
            <a:avLst/>
          </a:prstGeom>
          <a:noFill/>
          <a:ln>
            <a:noFill/>
          </a:ln>
        </p:spPr>
        <p:txBody>
          <a:bodyPr anchorCtr="0" anchor="t" bIns="25400" lIns="25400" spcFirstLastPara="1" rIns="25400" wrap="square" tIns="25400">
            <a:noAutofit/>
          </a:bodyPr>
          <a:lstStyle/>
          <a:p>
            <a:pPr indent="0" lvl="0" marL="0" marR="0" rtl="0" algn="l">
              <a:lnSpc>
                <a:spcPct val="110882"/>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Build a workflow that runs itself. Fixed steps, same order, every time.</a:t>
            </a:r>
            <a:endParaRPr b="0" i="0" sz="1950" u="none" cap="none" strike="noStrike">
              <a:solidFill>
                <a:schemeClr val="dk1"/>
              </a:solidFill>
              <a:latin typeface="Calibri"/>
              <a:ea typeface="Calibri"/>
              <a:cs typeface="Calibri"/>
              <a:sym typeface="Calibri"/>
            </a:endParaRPr>
          </a:p>
        </p:txBody>
      </p:sp>
      <p:sp>
        <p:nvSpPr>
          <p:cNvPr id="36" name="Google Shape;36;p4"/>
          <p:cNvSpPr/>
          <p:nvPr/>
        </p:nvSpPr>
        <p:spPr>
          <a:xfrm>
            <a:off x="6496050" y="4243908"/>
            <a:ext cx="5295900" cy="2370683"/>
          </a:xfrm>
          <a:prstGeom prst="roundRect">
            <a:avLst>
              <a:gd fmla="val 562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4"/>
          <p:cNvSpPr/>
          <p:nvPr/>
        </p:nvSpPr>
        <p:spPr>
          <a:xfrm>
            <a:off x="6496050" y="4243908"/>
            <a:ext cx="5295900" cy="57150"/>
          </a:xfrm>
          <a:custGeom>
            <a:rect b="b" l="l" r="r" t="t"/>
            <a:pathLst>
              <a:path extrusionOk="0" h="57150" w="5295900">
                <a:moveTo>
                  <a:pt x="28575" y="0"/>
                </a:moveTo>
                <a:lnTo>
                  <a:pt x="5267325" y="0"/>
                </a:lnTo>
                <a:cubicBezTo>
                  <a:pt x="5274904" y="0"/>
                  <a:pt x="5282172" y="3011"/>
                  <a:pt x="5287531" y="8369"/>
                </a:cubicBezTo>
                <a:cubicBezTo>
                  <a:pt x="5292889" y="13728"/>
                  <a:pt x="5295900" y="20996"/>
                  <a:pt x="5295900" y="28575"/>
                </a:cubicBezTo>
                <a:lnTo>
                  <a:pt x="5295900"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4"/>
          <p:cNvSpPr/>
          <p:nvPr/>
        </p:nvSpPr>
        <p:spPr>
          <a:xfrm>
            <a:off x="6800850" y="4586808"/>
            <a:ext cx="515493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ROUND 2</a:t>
            </a:r>
            <a:endParaRPr b="0" i="0" sz="1800" u="none" cap="none" strike="noStrike">
              <a:solidFill>
                <a:schemeClr val="dk1"/>
              </a:solidFill>
              <a:latin typeface="Calibri"/>
              <a:ea typeface="Calibri"/>
              <a:cs typeface="Calibri"/>
              <a:sym typeface="Calibri"/>
            </a:endParaRPr>
          </a:p>
        </p:txBody>
      </p:sp>
      <p:sp>
        <p:nvSpPr>
          <p:cNvPr id="39" name="Google Shape;39;p4"/>
          <p:cNvSpPr/>
          <p:nvPr/>
        </p:nvSpPr>
        <p:spPr>
          <a:xfrm>
            <a:off x="6800850" y="5001146"/>
            <a:ext cx="5154930" cy="457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2550"/>
              <a:buFont typeface="DM Sans"/>
              <a:buNone/>
            </a:pPr>
            <a:r>
              <a:rPr b="1" i="0" lang="en-US" sz="2550" u="none" cap="none" strike="noStrike">
                <a:solidFill>
                  <a:srgbClr val="1B2A4A"/>
                </a:solidFill>
                <a:latin typeface="DM Sans"/>
                <a:ea typeface="DM Sans"/>
                <a:cs typeface="DM Sans"/>
                <a:sym typeface="DM Sans"/>
              </a:rPr>
              <a:t>AI workflow</a:t>
            </a:r>
            <a:endParaRPr b="0" i="0" sz="2550" u="none" cap="none" strike="noStrike">
              <a:solidFill>
                <a:schemeClr val="dk1"/>
              </a:solidFill>
              <a:latin typeface="Calibri"/>
              <a:ea typeface="Calibri"/>
              <a:cs typeface="Calibri"/>
              <a:sym typeface="Calibri"/>
            </a:endParaRPr>
          </a:p>
        </p:txBody>
      </p:sp>
      <p:sp>
        <p:nvSpPr>
          <p:cNvPr id="40" name="Google Shape;40;p4"/>
          <p:cNvSpPr/>
          <p:nvPr/>
        </p:nvSpPr>
        <p:spPr>
          <a:xfrm>
            <a:off x="6800850" y="5553596"/>
            <a:ext cx="4826889" cy="756196"/>
          </a:xfrm>
          <a:prstGeom prst="rect">
            <a:avLst/>
          </a:prstGeom>
          <a:noFill/>
          <a:ln>
            <a:noFill/>
          </a:ln>
        </p:spPr>
        <p:txBody>
          <a:bodyPr anchorCtr="0" anchor="t" bIns="25400" lIns="25400" spcFirstLastPara="1" rIns="25400" wrap="square" tIns="25400">
            <a:noAutofit/>
          </a:bodyPr>
          <a:lstStyle/>
          <a:p>
            <a:pPr indent="0" lvl="0" marL="0" marR="0" rtl="0" algn="l">
              <a:lnSpc>
                <a:spcPct val="110882"/>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Same workflow — but one step in the middle uses AI to read and decide.</a:t>
            </a:r>
            <a:endParaRPr b="0" i="0" sz="1950" u="none" cap="none" strike="noStrike">
              <a:solidFill>
                <a:schemeClr val="dk1"/>
              </a:solidFill>
              <a:latin typeface="Calibri"/>
              <a:ea typeface="Calibri"/>
              <a:cs typeface="Calibri"/>
              <a:sym typeface="Calibri"/>
            </a:endParaRPr>
          </a:p>
        </p:txBody>
      </p:sp>
      <p:sp>
        <p:nvSpPr>
          <p:cNvPr id="41" name="Google Shape;41;p4"/>
          <p:cNvSpPr/>
          <p:nvPr/>
        </p:nvSpPr>
        <p:spPr>
          <a:xfrm>
            <a:off x="12039600" y="4243908"/>
            <a:ext cx="5295900" cy="2370683"/>
          </a:xfrm>
          <a:prstGeom prst="roundRect">
            <a:avLst>
              <a:gd fmla="val 562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4"/>
          <p:cNvSpPr/>
          <p:nvPr/>
        </p:nvSpPr>
        <p:spPr>
          <a:xfrm>
            <a:off x="12039600" y="4243908"/>
            <a:ext cx="5295900" cy="57150"/>
          </a:xfrm>
          <a:custGeom>
            <a:rect b="b" l="l" r="r" t="t"/>
            <a:pathLst>
              <a:path extrusionOk="0" h="57150" w="5295900">
                <a:moveTo>
                  <a:pt x="28575" y="0"/>
                </a:moveTo>
                <a:lnTo>
                  <a:pt x="5267325" y="0"/>
                </a:lnTo>
                <a:cubicBezTo>
                  <a:pt x="5274904" y="0"/>
                  <a:pt x="5282172" y="3011"/>
                  <a:pt x="5287531" y="8369"/>
                </a:cubicBezTo>
                <a:cubicBezTo>
                  <a:pt x="5292889" y="13728"/>
                  <a:pt x="5295900" y="20996"/>
                  <a:pt x="5295900" y="28575"/>
                </a:cubicBezTo>
                <a:lnTo>
                  <a:pt x="5295900"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4"/>
          <p:cNvSpPr/>
          <p:nvPr/>
        </p:nvSpPr>
        <p:spPr>
          <a:xfrm>
            <a:off x="12344400" y="4586808"/>
            <a:ext cx="515493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ROUND 3</a:t>
            </a:r>
            <a:endParaRPr b="0" i="0" sz="1800" u="none" cap="none" strike="noStrike">
              <a:solidFill>
                <a:schemeClr val="dk1"/>
              </a:solidFill>
              <a:latin typeface="Calibri"/>
              <a:ea typeface="Calibri"/>
              <a:cs typeface="Calibri"/>
              <a:sym typeface="Calibri"/>
            </a:endParaRPr>
          </a:p>
        </p:txBody>
      </p:sp>
      <p:sp>
        <p:nvSpPr>
          <p:cNvPr id="44" name="Google Shape;44;p4"/>
          <p:cNvSpPr/>
          <p:nvPr/>
        </p:nvSpPr>
        <p:spPr>
          <a:xfrm>
            <a:off x="12344400" y="5001146"/>
            <a:ext cx="5154930" cy="457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2550"/>
              <a:buFont typeface="DM Sans"/>
              <a:buNone/>
            </a:pPr>
            <a:r>
              <a:rPr b="1" i="0" lang="en-US" sz="2550" u="none" cap="none" strike="noStrike">
                <a:solidFill>
                  <a:srgbClr val="1B2A4A"/>
                </a:solidFill>
                <a:latin typeface="DM Sans"/>
                <a:ea typeface="DM Sans"/>
                <a:cs typeface="DM Sans"/>
                <a:sym typeface="DM Sans"/>
              </a:rPr>
              <a:t>Agent</a:t>
            </a:r>
            <a:endParaRPr b="0" i="0" sz="2550" u="none" cap="none" strike="noStrike">
              <a:solidFill>
                <a:schemeClr val="dk1"/>
              </a:solidFill>
              <a:latin typeface="Calibri"/>
              <a:ea typeface="Calibri"/>
              <a:cs typeface="Calibri"/>
              <a:sym typeface="Calibri"/>
            </a:endParaRPr>
          </a:p>
        </p:txBody>
      </p:sp>
      <p:sp>
        <p:nvSpPr>
          <p:cNvPr id="45" name="Google Shape;45;p4"/>
          <p:cNvSpPr/>
          <p:nvPr/>
        </p:nvSpPr>
        <p:spPr>
          <a:xfrm>
            <a:off x="12344400" y="5553596"/>
            <a:ext cx="4826889" cy="756196"/>
          </a:xfrm>
          <a:prstGeom prst="rect">
            <a:avLst/>
          </a:prstGeom>
          <a:noFill/>
          <a:ln>
            <a:noFill/>
          </a:ln>
        </p:spPr>
        <p:txBody>
          <a:bodyPr anchorCtr="0" anchor="t" bIns="25400" lIns="25400" spcFirstLastPara="1" rIns="25400" wrap="square" tIns="25400">
            <a:noAutofit/>
          </a:bodyPr>
          <a:lstStyle/>
          <a:p>
            <a:pPr indent="0" lvl="0" marL="0" marR="0" rtl="0" algn="l">
              <a:lnSpc>
                <a:spcPct val="110882"/>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Give it a goal and some tools. It chooses the steps itself.</a:t>
            </a:r>
            <a:endParaRPr b="0" i="0" sz="1950" u="none" cap="none" strike="noStrike">
              <a:solidFill>
                <a:schemeClr val="dk1"/>
              </a:solidFill>
              <a:latin typeface="Calibri"/>
              <a:ea typeface="Calibri"/>
              <a:cs typeface="Calibri"/>
              <a:sym typeface="Calibri"/>
            </a:endParaRPr>
          </a:p>
        </p:txBody>
      </p:sp>
      <p:sp>
        <p:nvSpPr>
          <p:cNvPr id="46" name="Google Shape;46;p4"/>
          <p:cNvSpPr/>
          <p:nvPr/>
        </p:nvSpPr>
        <p:spPr>
          <a:xfrm>
            <a:off x="935650" y="7741035"/>
            <a:ext cx="16383000" cy="1059000"/>
          </a:xfrm>
          <a:prstGeom prst="roundRect">
            <a:avLst>
              <a:gd fmla="val 7195" name="adj"/>
            </a:avLst>
          </a:prstGeom>
          <a:solidFill>
            <a:srgbClr val="FFF6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4"/>
          <p:cNvSpPr/>
          <p:nvPr/>
        </p:nvSpPr>
        <p:spPr>
          <a:xfrm>
            <a:off x="935650" y="7741035"/>
            <a:ext cx="57300" cy="1059000"/>
          </a:xfrm>
          <a:prstGeom prst="rect">
            <a:avLst/>
          </a:prstGeom>
          <a:solidFill>
            <a:srgbClr val="F5C8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4"/>
          <p:cNvSpPr/>
          <p:nvPr/>
        </p:nvSpPr>
        <p:spPr>
          <a:xfrm>
            <a:off x="1278550" y="8083861"/>
            <a:ext cx="342900" cy="411300"/>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2D2D2D"/>
              </a:buClr>
              <a:buSzPts val="2100"/>
              <a:buFont typeface="DM Sans"/>
              <a:buNone/>
            </a:pPr>
            <a:r>
              <a:rPr b="0" i="0" lang="en-US" sz="2100" u="none" cap="none" strike="noStrike">
                <a:solidFill>
                  <a:srgbClr val="2D2D2D"/>
                </a:solidFill>
                <a:latin typeface="DM Sans"/>
                <a:ea typeface="DM Sans"/>
                <a:cs typeface="DM Sans"/>
                <a:sym typeface="DM Sans"/>
              </a:rPr>
              <a:t>💬</a:t>
            </a:r>
            <a:endParaRPr b="0" i="0" sz="2100" u="none" cap="none" strike="noStrike">
              <a:solidFill>
                <a:schemeClr val="dk1"/>
              </a:solidFill>
              <a:latin typeface="Calibri"/>
              <a:ea typeface="Calibri"/>
              <a:cs typeface="Calibri"/>
              <a:sym typeface="Calibri"/>
            </a:endParaRPr>
          </a:p>
        </p:txBody>
      </p:sp>
      <p:sp>
        <p:nvSpPr>
          <p:cNvPr id="49" name="Google Shape;49;p4"/>
          <p:cNvSpPr/>
          <p:nvPr/>
        </p:nvSpPr>
        <p:spPr>
          <a:xfrm>
            <a:off x="1697650" y="7950585"/>
            <a:ext cx="15795300" cy="678000"/>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2D2D2D"/>
              </a:buClr>
              <a:buSzPts val="1800"/>
              <a:buFont typeface="DM Sans"/>
              <a:buNone/>
            </a:pPr>
            <a:r>
              <a:rPr b="1" i="0" lang="en-US" sz="1800" u="none" cap="none" strike="noStrike">
                <a:solidFill>
                  <a:srgbClr val="2D2D2D"/>
                </a:solidFill>
                <a:latin typeface="DM Sans"/>
                <a:ea typeface="DM Sans"/>
                <a:cs typeface="DM Sans"/>
                <a:sym typeface="DM Sans"/>
              </a:rPr>
              <a:t>Where does a chatbot fit? </a:t>
            </a:r>
            <a:r>
              <a:rPr b="0" i="0" lang="en-US" sz="1800" u="none" cap="none" strike="noStrike">
                <a:solidFill>
                  <a:srgbClr val="2D2D2D"/>
                </a:solidFill>
                <a:latin typeface="DM Sans"/>
                <a:ea typeface="DM Sans"/>
                <a:cs typeface="DM Sans"/>
                <a:sym typeface="DM Sans"/>
              </a:rPr>
              <a:t>It doesn't — a chatbot waits for you to ask. Everything on this slide runs without you in the room. That's the whole point.</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54" name="Shape 54"/>
        <p:cNvGrpSpPr/>
        <p:nvPr/>
      </p:nvGrpSpPr>
      <p:grpSpPr>
        <a:xfrm>
          <a:off x="0" y="0"/>
          <a:ext cx="0" cy="0"/>
          <a:chOff x="0" y="0"/>
          <a:chExt cx="0" cy="0"/>
        </a:xfrm>
      </p:grpSpPr>
      <p:sp>
        <p:nvSpPr>
          <p:cNvPr id="55" name="Google Shape;55;p5"/>
          <p:cNvSpPr/>
          <p:nvPr/>
        </p:nvSpPr>
        <p:spPr>
          <a:xfrm>
            <a:off x="952500" y="838200"/>
            <a:ext cx="9157253"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What Should You Automate?</a:t>
            </a:r>
            <a:endParaRPr b="0" i="0" sz="4800" u="none" cap="none" strike="noStrike">
              <a:solidFill>
                <a:schemeClr val="dk1"/>
              </a:solidFill>
              <a:latin typeface="Calibri"/>
              <a:ea typeface="Calibri"/>
              <a:cs typeface="Calibri"/>
              <a:sym typeface="Calibri"/>
            </a:endParaRPr>
          </a:p>
        </p:txBody>
      </p:sp>
      <p:sp>
        <p:nvSpPr>
          <p:cNvPr id="56" name="Google Shape;56;p5"/>
          <p:cNvSpPr/>
          <p:nvPr/>
        </p:nvSpPr>
        <p:spPr>
          <a:xfrm>
            <a:off x="952500" y="1554435"/>
            <a:ext cx="9157253"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Three signals to look for.</a:t>
            </a:r>
            <a:endParaRPr b="0" i="0" sz="3000" u="none" cap="none" strike="noStrike">
              <a:solidFill>
                <a:schemeClr val="dk1"/>
              </a:solidFill>
              <a:latin typeface="Calibri"/>
              <a:ea typeface="Calibri"/>
              <a:cs typeface="Calibri"/>
              <a:sym typeface="Calibri"/>
            </a:endParaRPr>
          </a:p>
        </p:txBody>
      </p:sp>
      <p:sp>
        <p:nvSpPr>
          <p:cNvPr id="57" name="Google Shape;57;p5"/>
          <p:cNvSpPr/>
          <p:nvPr/>
        </p:nvSpPr>
        <p:spPr>
          <a:xfrm>
            <a:off x="952500" y="2506935"/>
            <a:ext cx="5283175" cy="5882729"/>
          </a:xfrm>
          <a:prstGeom prst="roundRect">
            <a:avLst>
              <a:gd fmla="val 2524"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952500" y="2506935"/>
            <a:ext cx="5283175" cy="57150"/>
          </a:xfrm>
          <a:custGeom>
            <a:rect b="b" l="l" r="r" t="t"/>
            <a:pathLst>
              <a:path extrusionOk="0" h="57150" w="5283175">
                <a:moveTo>
                  <a:pt x="28575" y="0"/>
                </a:moveTo>
                <a:lnTo>
                  <a:pt x="5254600" y="0"/>
                </a:lnTo>
                <a:cubicBezTo>
                  <a:pt x="5262179" y="0"/>
                  <a:pt x="5269447" y="3011"/>
                  <a:pt x="5274806" y="8369"/>
                </a:cubicBezTo>
                <a:cubicBezTo>
                  <a:pt x="5280164" y="13728"/>
                  <a:pt x="5283175" y="20996"/>
                  <a:pt x="5283175" y="28575"/>
                </a:cubicBezTo>
                <a:lnTo>
                  <a:pt x="5283175"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1023621" y="2926035"/>
            <a:ext cx="5140933" cy="647700"/>
          </a:xfrm>
          <a:prstGeom prst="rect">
            <a:avLst/>
          </a:prstGeom>
          <a:noFill/>
          <a:ln>
            <a:noFill/>
          </a:ln>
        </p:spPr>
        <p:txBody>
          <a:bodyPr anchorCtr="0" anchor="t" bIns="25400" lIns="25400" spcFirstLastPara="1" rIns="25400" wrap="square" tIns="25400">
            <a:noAutofit/>
          </a:bodyPr>
          <a:lstStyle/>
          <a:p>
            <a:pPr indent="0" lvl="0" marL="0" marR="0" rtl="0" algn="ctr">
              <a:lnSpc>
                <a:spcPct val="76647"/>
              </a:lnSpc>
              <a:spcBef>
                <a:spcPts val="0"/>
              </a:spcBef>
              <a:spcAft>
                <a:spcPts val="0"/>
              </a:spcAft>
              <a:buClr>
                <a:srgbClr val="2D2D2D"/>
              </a:buClr>
              <a:buSzPts val="4800"/>
              <a:buFont typeface="DM Sans"/>
              <a:buNone/>
            </a:pPr>
            <a:r>
              <a:rPr b="0" i="0" lang="en-US" sz="4800" u="none" cap="none" strike="noStrike">
                <a:solidFill>
                  <a:srgbClr val="2D2D2D"/>
                </a:solidFill>
                <a:latin typeface="DM Sans"/>
                <a:ea typeface="DM Sans"/>
                <a:cs typeface="DM Sans"/>
                <a:sym typeface="DM Sans"/>
              </a:rPr>
              <a:t>🔁</a:t>
            </a:r>
            <a:endParaRPr b="0" i="0" sz="4800" u="none" cap="none" strike="noStrike">
              <a:solidFill>
                <a:schemeClr val="dk1"/>
              </a:solidFill>
              <a:latin typeface="Calibri"/>
              <a:ea typeface="Calibri"/>
              <a:cs typeface="Calibri"/>
              <a:sym typeface="Calibri"/>
            </a:endParaRPr>
          </a:p>
        </p:txBody>
      </p:sp>
      <p:sp>
        <p:nvSpPr>
          <p:cNvPr id="60" name="Google Shape;60;p5"/>
          <p:cNvSpPr/>
          <p:nvPr/>
        </p:nvSpPr>
        <p:spPr>
          <a:xfrm>
            <a:off x="1023621" y="3707085"/>
            <a:ext cx="5140933" cy="433388"/>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Repetitive</a:t>
            </a:r>
            <a:endParaRPr b="0" i="0" sz="2400" u="none" cap="none" strike="noStrike">
              <a:solidFill>
                <a:schemeClr val="dk1"/>
              </a:solidFill>
              <a:latin typeface="Calibri"/>
              <a:ea typeface="Calibri"/>
              <a:cs typeface="Calibri"/>
              <a:sym typeface="Calibri"/>
            </a:endParaRPr>
          </a:p>
        </p:txBody>
      </p:sp>
      <p:sp>
        <p:nvSpPr>
          <p:cNvPr id="61" name="Google Shape;61;p5"/>
          <p:cNvSpPr/>
          <p:nvPr/>
        </p:nvSpPr>
        <p:spPr>
          <a:xfrm>
            <a:off x="1187196" y="4216673"/>
            <a:ext cx="4813782" cy="678061"/>
          </a:xfrm>
          <a:prstGeom prst="rect">
            <a:avLst/>
          </a:prstGeom>
          <a:noFill/>
          <a:ln>
            <a:noFill/>
          </a:ln>
        </p:spPr>
        <p:txBody>
          <a:bodyPr anchorCtr="0" anchor="t" bIns="25400" lIns="25400" spcFirstLastPara="1" rIns="25400" wrap="square" tIns="25400">
            <a:noAutofit/>
          </a:bodyPr>
          <a:lstStyle/>
          <a:p>
            <a:pPr indent="0" lvl="0" marL="0" marR="0" rtl="0" algn="ctr">
              <a:lnSpc>
                <a:spcPct val="106667"/>
              </a:lnSpc>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Happens at least weekly with the same shape</a:t>
            </a:r>
            <a:endParaRPr b="0" i="0" sz="1800" u="none" cap="none" strike="noStrike">
              <a:solidFill>
                <a:schemeClr val="dk1"/>
              </a:solidFill>
              <a:latin typeface="Calibri"/>
              <a:ea typeface="Calibri"/>
              <a:cs typeface="Calibri"/>
              <a:sym typeface="Calibri"/>
            </a:endParaRPr>
          </a:p>
        </p:txBody>
      </p:sp>
      <p:sp>
        <p:nvSpPr>
          <p:cNvPr id="62" name="Google Shape;62;p5"/>
          <p:cNvSpPr/>
          <p:nvPr/>
        </p:nvSpPr>
        <p:spPr>
          <a:xfrm>
            <a:off x="6502375" y="2506935"/>
            <a:ext cx="5283175" cy="5882729"/>
          </a:xfrm>
          <a:prstGeom prst="roundRect">
            <a:avLst>
              <a:gd fmla="val 2524"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5"/>
          <p:cNvSpPr/>
          <p:nvPr/>
        </p:nvSpPr>
        <p:spPr>
          <a:xfrm>
            <a:off x="6502375" y="2506935"/>
            <a:ext cx="5283175" cy="57150"/>
          </a:xfrm>
          <a:custGeom>
            <a:rect b="b" l="l" r="r" t="t"/>
            <a:pathLst>
              <a:path extrusionOk="0" h="57150" w="5283175">
                <a:moveTo>
                  <a:pt x="28575" y="0"/>
                </a:moveTo>
                <a:lnTo>
                  <a:pt x="5254600" y="0"/>
                </a:lnTo>
                <a:cubicBezTo>
                  <a:pt x="5262179" y="0"/>
                  <a:pt x="5269447" y="3011"/>
                  <a:pt x="5274806" y="8369"/>
                </a:cubicBezTo>
                <a:cubicBezTo>
                  <a:pt x="5280164" y="13728"/>
                  <a:pt x="5283175" y="20996"/>
                  <a:pt x="5283175" y="28575"/>
                </a:cubicBezTo>
                <a:lnTo>
                  <a:pt x="5283175"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5"/>
          <p:cNvSpPr/>
          <p:nvPr/>
        </p:nvSpPr>
        <p:spPr>
          <a:xfrm>
            <a:off x="6573496" y="2926035"/>
            <a:ext cx="5140933" cy="647700"/>
          </a:xfrm>
          <a:prstGeom prst="rect">
            <a:avLst/>
          </a:prstGeom>
          <a:noFill/>
          <a:ln>
            <a:noFill/>
          </a:ln>
        </p:spPr>
        <p:txBody>
          <a:bodyPr anchorCtr="0" anchor="t" bIns="25400" lIns="25400" spcFirstLastPara="1" rIns="25400" wrap="square" tIns="25400">
            <a:noAutofit/>
          </a:bodyPr>
          <a:lstStyle/>
          <a:p>
            <a:pPr indent="0" lvl="0" marL="0" marR="0" rtl="0" algn="ctr">
              <a:lnSpc>
                <a:spcPct val="76647"/>
              </a:lnSpc>
              <a:spcBef>
                <a:spcPts val="0"/>
              </a:spcBef>
              <a:spcAft>
                <a:spcPts val="0"/>
              </a:spcAft>
              <a:buClr>
                <a:srgbClr val="2D2D2D"/>
              </a:buClr>
              <a:buSzPts val="4800"/>
              <a:buFont typeface="DM Sans"/>
              <a:buNone/>
            </a:pPr>
            <a:r>
              <a:rPr b="0" i="0" lang="en-US" sz="4800" u="none" cap="none" strike="noStrike">
                <a:solidFill>
                  <a:srgbClr val="2D2D2D"/>
                </a:solidFill>
                <a:latin typeface="DM Sans"/>
                <a:ea typeface="DM Sans"/>
                <a:cs typeface="DM Sans"/>
                <a:sym typeface="DM Sans"/>
              </a:rPr>
              <a:t>📐</a:t>
            </a:r>
            <a:endParaRPr b="0" i="0" sz="4800" u="none" cap="none" strike="noStrike">
              <a:solidFill>
                <a:schemeClr val="dk1"/>
              </a:solidFill>
              <a:latin typeface="Calibri"/>
              <a:ea typeface="Calibri"/>
              <a:cs typeface="Calibri"/>
              <a:sym typeface="Calibri"/>
            </a:endParaRPr>
          </a:p>
        </p:txBody>
      </p:sp>
      <p:sp>
        <p:nvSpPr>
          <p:cNvPr id="65" name="Google Shape;65;p5"/>
          <p:cNvSpPr/>
          <p:nvPr/>
        </p:nvSpPr>
        <p:spPr>
          <a:xfrm>
            <a:off x="6573496" y="3707085"/>
            <a:ext cx="5140933" cy="433388"/>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Low Judgment</a:t>
            </a:r>
            <a:endParaRPr b="0" i="0" sz="2400" u="none" cap="none" strike="noStrike">
              <a:solidFill>
                <a:schemeClr val="dk1"/>
              </a:solidFill>
              <a:latin typeface="Calibri"/>
              <a:ea typeface="Calibri"/>
              <a:cs typeface="Calibri"/>
              <a:sym typeface="Calibri"/>
            </a:endParaRPr>
          </a:p>
        </p:txBody>
      </p:sp>
      <p:sp>
        <p:nvSpPr>
          <p:cNvPr id="66" name="Google Shape;66;p5"/>
          <p:cNvSpPr/>
          <p:nvPr/>
        </p:nvSpPr>
        <p:spPr>
          <a:xfrm>
            <a:off x="6573496" y="4216673"/>
            <a:ext cx="5140933" cy="358080"/>
          </a:xfrm>
          <a:prstGeom prst="rect">
            <a:avLst/>
          </a:prstGeom>
          <a:noFill/>
          <a:ln>
            <a:noFill/>
          </a:ln>
        </p:spPr>
        <p:txBody>
          <a:bodyPr anchorCtr="0" anchor="t" bIns="25400" lIns="25400" spcFirstLastPara="1" rIns="25400" wrap="square" tIns="25400">
            <a:noAutofit/>
          </a:bodyPr>
          <a:lstStyle/>
          <a:p>
            <a:pPr indent="0" lvl="0" marL="0" marR="0" rtl="0" algn="ctr">
              <a:lnSpc>
                <a:spcPct val="106667"/>
              </a:lnSpc>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An intern could follow written instructions</a:t>
            </a:r>
            <a:endParaRPr b="0" i="0" sz="1800" u="none" cap="none" strike="noStrike">
              <a:solidFill>
                <a:schemeClr val="dk1"/>
              </a:solidFill>
              <a:latin typeface="Calibri"/>
              <a:ea typeface="Calibri"/>
              <a:cs typeface="Calibri"/>
              <a:sym typeface="Calibri"/>
            </a:endParaRPr>
          </a:p>
        </p:txBody>
      </p:sp>
      <p:sp>
        <p:nvSpPr>
          <p:cNvPr id="67" name="Google Shape;67;p5"/>
          <p:cNvSpPr/>
          <p:nvPr/>
        </p:nvSpPr>
        <p:spPr>
          <a:xfrm>
            <a:off x="12052250" y="2506935"/>
            <a:ext cx="5283250" cy="5882729"/>
          </a:xfrm>
          <a:prstGeom prst="roundRect">
            <a:avLst>
              <a:gd fmla="val 2524"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5"/>
          <p:cNvSpPr/>
          <p:nvPr/>
        </p:nvSpPr>
        <p:spPr>
          <a:xfrm>
            <a:off x="12052250" y="2506935"/>
            <a:ext cx="5283250" cy="57150"/>
          </a:xfrm>
          <a:custGeom>
            <a:rect b="b" l="l" r="r" t="t"/>
            <a:pathLst>
              <a:path extrusionOk="0" h="57150" w="5283250">
                <a:moveTo>
                  <a:pt x="28575" y="0"/>
                </a:moveTo>
                <a:lnTo>
                  <a:pt x="5254675" y="0"/>
                </a:lnTo>
                <a:cubicBezTo>
                  <a:pt x="5262254" y="0"/>
                  <a:pt x="5269522" y="3011"/>
                  <a:pt x="5274881" y="8369"/>
                </a:cubicBezTo>
                <a:cubicBezTo>
                  <a:pt x="5280239" y="13728"/>
                  <a:pt x="5283250" y="20996"/>
                  <a:pt x="5283250" y="28575"/>
                </a:cubicBezTo>
                <a:lnTo>
                  <a:pt x="5283250"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5"/>
          <p:cNvSpPr/>
          <p:nvPr/>
        </p:nvSpPr>
        <p:spPr>
          <a:xfrm>
            <a:off x="12123368" y="2926035"/>
            <a:ext cx="5141015" cy="647700"/>
          </a:xfrm>
          <a:prstGeom prst="rect">
            <a:avLst/>
          </a:prstGeom>
          <a:noFill/>
          <a:ln>
            <a:noFill/>
          </a:ln>
        </p:spPr>
        <p:txBody>
          <a:bodyPr anchorCtr="0" anchor="t" bIns="25400" lIns="25400" spcFirstLastPara="1" rIns="25400" wrap="square" tIns="25400">
            <a:noAutofit/>
          </a:bodyPr>
          <a:lstStyle/>
          <a:p>
            <a:pPr indent="0" lvl="0" marL="0" marR="0" rtl="0" algn="ctr">
              <a:lnSpc>
                <a:spcPct val="76647"/>
              </a:lnSpc>
              <a:spcBef>
                <a:spcPts val="0"/>
              </a:spcBef>
              <a:spcAft>
                <a:spcPts val="0"/>
              </a:spcAft>
              <a:buClr>
                <a:srgbClr val="2D2D2D"/>
              </a:buClr>
              <a:buSzPts val="4800"/>
              <a:buFont typeface="DM Sans"/>
              <a:buNone/>
            </a:pPr>
            <a:r>
              <a:rPr b="0" i="0" lang="en-US" sz="4800" u="none" cap="none" strike="noStrike">
                <a:solidFill>
                  <a:srgbClr val="2D2D2D"/>
                </a:solidFill>
                <a:latin typeface="DM Sans"/>
                <a:ea typeface="DM Sans"/>
                <a:cs typeface="DM Sans"/>
                <a:sym typeface="DM Sans"/>
              </a:rPr>
              <a:t>😩</a:t>
            </a:r>
            <a:endParaRPr b="0" i="0" sz="4800" u="none" cap="none" strike="noStrike">
              <a:solidFill>
                <a:schemeClr val="dk1"/>
              </a:solidFill>
              <a:latin typeface="Calibri"/>
              <a:ea typeface="Calibri"/>
              <a:cs typeface="Calibri"/>
              <a:sym typeface="Calibri"/>
            </a:endParaRPr>
          </a:p>
        </p:txBody>
      </p:sp>
      <p:sp>
        <p:nvSpPr>
          <p:cNvPr id="70" name="Google Shape;70;p5"/>
          <p:cNvSpPr/>
          <p:nvPr/>
        </p:nvSpPr>
        <p:spPr>
          <a:xfrm>
            <a:off x="12123368" y="3707085"/>
            <a:ext cx="5141015" cy="433388"/>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Friction</a:t>
            </a:r>
            <a:endParaRPr b="0" i="0" sz="2400" u="none" cap="none" strike="noStrike">
              <a:solidFill>
                <a:schemeClr val="dk1"/>
              </a:solidFill>
              <a:latin typeface="Calibri"/>
              <a:ea typeface="Calibri"/>
              <a:cs typeface="Calibri"/>
              <a:sym typeface="Calibri"/>
            </a:endParaRPr>
          </a:p>
        </p:txBody>
      </p:sp>
      <p:sp>
        <p:nvSpPr>
          <p:cNvPr id="71" name="Google Shape;71;p5"/>
          <p:cNvSpPr/>
          <p:nvPr/>
        </p:nvSpPr>
        <p:spPr>
          <a:xfrm>
            <a:off x="12123368" y="4216673"/>
            <a:ext cx="5141015" cy="358080"/>
          </a:xfrm>
          <a:prstGeom prst="rect">
            <a:avLst/>
          </a:prstGeom>
          <a:noFill/>
          <a:ln>
            <a:noFill/>
          </a:ln>
        </p:spPr>
        <p:txBody>
          <a:bodyPr anchorCtr="0" anchor="t" bIns="25400" lIns="25400" spcFirstLastPara="1" rIns="25400" wrap="square" tIns="25400">
            <a:noAutofit/>
          </a:bodyPr>
          <a:lstStyle/>
          <a:p>
            <a:pPr indent="0" lvl="0" marL="0" marR="0" rtl="0" algn="ctr">
              <a:lnSpc>
                <a:spcPct val="106667"/>
              </a:lnSpc>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It's annoying, slow, forgotten, or wasteful</a:t>
            </a:r>
            <a:endParaRPr b="0" i="0" sz="1800" u="none" cap="none" strike="noStrike">
              <a:solidFill>
                <a:schemeClr val="dk1"/>
              </a:solidFill>
              <a:latin typeface="Calibri"/>
              <a:ea typeface="Calibri"/>
              <a:cs typeface="Calibri"/>
              <a:sym typeface="Calibri"/>
            </a:endParaRPr>
          </a:p>
        </p:txBody>
      </p:sp>
      <p:sp>
        <p:nvSpPr>
          <p:cNvPr id="72" name="Google Shape;72;p5"/>
          <p:cNvSpPr/>
          <p:nvPr/>
        </p:nvSpPr>
        <p:spPr>
          <a:xfrm>
            <a:off x="952500" y="8732565"/>
            <a:ext cx="16383000" cy="792435"/>
          </a:xfrm>
          <a:prstGeom prst="roundRect">
            <a:avLst>
              <a:gd fmla="val 9616" name="adj"/>
            </a:avLst>
          </a:prstGeom>
          <a:solidFill>
            <a:srgbClr val="FFF6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5"/>
          <p:cNvSpPr/>
          <p:nvPr/>
        </p:nvSpPr>
        <p:spPr>
          <a:xfrm>
            <a:off x="952500" y="8732565"/>
            <a:ext cx="57150" cy="792435"/>
          </a:xfrm>
          <a:prstGeom prst="rect">
            <a:avLst/>
          </a:prstGeom>
          <a:solidFill>
            <a:srgbClr val="F5C8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5"/>
          <p:cNvSpPr/>
          <p:nvPr/>
        </p:nvSpPr>
        <p:spPr>
          <a:xfrm>
            <a:off x="1295400" y="8942115"/>
            <a:ext cx="342900" cy="411435"/>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2D2D2D"/>
              </a:buClr>
              <a:buSzPts val="2100"/>
              <a:buFont typeface="DM Sans"/>
              <a:buNone/>
            </a:pPr>
            <a:r>
              <a:rPr b="0" i="0" lang="en-US" sz="2100" u="none" cap="none" strike="noStrike">
                <a:solidFill>
                  <a:srgbClr val="2D2D2D"/>
                </a:solidFill>
                <a:latin typeface="DM Sans"/>
                <a:ea typeface="DM Sans"/>
                <a:cs typeface="DM Sans"/>
                <a:sym typeface="DM Sans"/>
              </a:rPr>
              <a:t>💡</a:t>
            </a:r>
            <a:endParaRPr b="0" i="0" sz="2100" u="none" cap="none" strike="noStrike">
              <a:solidFill>
                <a:schemeClr val="dk1"/>
              </a:solidFill>
              <a:latin typeface="Calibri"/>
              <a:ea typeface="Calibri"/>
              <a:cs typeface="Calibri"/>
              <a:sym typeface="Calibri"/>
            </a:endParaRPr>
          </a:p>
        </p:txBody>
      </p:sp>
      <p:sp>
        <p:nvSpPr>
          <p:cNvPr id="75" name="Google Shape;75;p5"/>
          <p:cNvSpPr/>
          <p:nvPr/>
        </p:nvSpPr>
        <p:spPr>
          <a:xfrm>
            <a:off x="1714500" y="8968755"/>
            <a:ext cx="13437394" cy="358080"/>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2D2D2D"/>
              </a:buClr>
              <a:buSzPts val="1800"/>
              <a:buFont typeface="DM Sans"/>
              <a:buNone/>
            </a:pPr>
            <a:r>
              <a:rPr b="1" i="0" lang="en-US" sz="1800" u="none" cap="none" strike="noStrike">
                <a:solidFill>
                  <a:srgbClr val="2D2D2D"/>
                </a:solidFill>
                <a:latin typeface="DM Sans"/>
                <a:ea typeface="DM Sans"/>
                <a:cs typeface="DM Sans"/>
                <a:sym typeface="DM Sans"/>
              </a:rPr>
              <a:t>Shortcut: </a:t>
            </a:r>
            <a:r>
              <a:rPr b="0" i="0" lang="en-US" sz="1800" u="none" cap="none" strike="noStrike">
                <a:solidFill>
                  <a:srgbClr val="2D2D2D"/>
                </a:solidFill>
                <a:latin typeface="DM Sans"/>
                <a:ea typeface="DM Sans"/>
                <a:cs typeface="DM Sans"/>
                <a:sym typeface="DM Sans"/>
              </a:rPr>
              <a:t>Start with the task you'd be relieved to never do again. You'll score your candidates properly in a moment.</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80" name="Shape 80"/>
        <p:cNvGrpSpPr/>
        <p:nvPr/>
      </p:nvGrpSpPr>
      <p:grpSpPr>
        <a:xfrm>
          <a:off x="0" y="0"/>
          <a:ext cx="0" cy="0"/>
          <a:chOff x="0" y="0"/>
          <a:chExt cx="0" cy="0"/>
        </a:xfrm>
      </p:grpSpPr>
      <p:sp>
        <p:nvSpPr>
          <p:cNvPr id="81" name="Google Shape;81;p6"/>
          <p:cNvSpPr/>
          <p:nvPr/>
        </p:nvSpPr>
        <p:spPr>
          <a:xfrm>
            <a:off x="952500" y="838200"/>
            <a:ext cx="11584595"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Do Not Automate Chaos</a:t>
            </a:r>
            <a:endParaRPr b="0" i="0" sz="4800" u="none" cap="none" strike="noStrike">
              <a:solidFill>
                <a:schemeClr val="dk1"/>
              </a:solidFill>
              <a:latin typeface="Calibri"/>
              <a:ea typeface="Calibri"/>
              <a:cs typeface="Calibri"/>
              <a:sym typeface="Calibri"/>
            </a:endParaRPr>
          </a:p>
        </p:txBody>
      </p:sp>
      <p:sp>
        <p:nvSpPr>
          <p:cNvPr id="82" name="Google Shape;82;p6"/>
          <p:cNvSpPr/>
          <p:nvPr/>
        </p:nvSpPr>
        <p:spPr>
          <a:xfrm>
            <a:off x="952500" y="1554435"/>
            <a:ext cx="11584595"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If you can't write the steps down, you can't automate them.</a:t>
            </a:r>
            <a:endParaRPr b="0" i="0" sz="3000" u="none" cap="none" strike="noStrike">
              <a:solidFill>
                <a:schemeClr val="dk1"/>
              </a:solidFill>
              <a:latin typeface="Calibri"/>
              <a:ea typeface="Calibri"/>
              <a:cs typeface="Calibri"/>
              <a:sym typeface="Calibri"/>
            </a:endParaRPr>
          </a:p>
        </p:txBody>
      </p:sp>
      <p:sp>
        <p:nvSpPr>
          <p:cNvPr id="83" name="Google Shape;83;p6"/>
          <p:cNvSpPr/>
          <p:nvPr/>
        </p:nvSpPr>
        <p:spPr>
          <a:xfrm>
            <a:off x="952500" y="2506935"/>
            <a:ext cx="8039100" cy="5844629"/>
          </a:xfrm>
          <a:prstGeom prst="roundRect">
            <a:avLst>
              <a:gd fmla="val 2282"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6"/>
          <p:cNvSpPr/>
          <p:nvPr/>
        </p:nvSpPr>
        <p:spPr>
          <a:xfrm>
            <a:off x="952500" y="2506935"/>
            <a:ext cx="8039100" cy="57150"/>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6"/>
          <p:cNvSpPr/>
          <p:nvPr/>
        </p:nvSpPr>
        <p:spPr>
          <a:xfrm>
            <a:off x="1295400" y="2906985"/>
            <a:ext cx="8088630" cy="5381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3000"/>
              <a:buFont typeface="DM Sans"/>
              <a:buNone/>
            </a:pPr>
            <a:r>
              <a:rPr b="1" i="0" lang="en-US" sz="3000" u="none" cap="none" strike="noStrike">
                <a:solidFill>
                  <a:srgbClr val="1B2A4A"/>
                </a:solidFill>
                <a:latin typeface="DM Sans"/>
                <a:ea typeface="DM Sans"/>
                <a:cs typeface="DM Sans"/>
                <a:sym typeface="DM Sans"/>
              </a:rPr>
              <a:t>✅ Automate this</a:t>
            </a:r>
            <a:endParaRPr b="0" i="0" sz="3000" u="none" cap="none" strike="noStrike">
              <a:solidFill>
                <a:schemeClr val="dk1"/>
              </a:solidFill>
              <a:latin typeface="Calibri"/>
              <a:ea typeface="Calibri"/>
              <a:cs typeface="Calibri"/>
              <a:sym typeface="Calibri"/>
            </a:endParaRPr>
          </a:p>
        </p:txBody>
      </p:sp>
      <p:sp>
        <p:nvSpPr>
          <p:cNvPr id="86" name="Google Shape;86;p6"/>
          <p:cNvSpPr/>
          <p:nvPr/>
        </p:nvSpPr>
        <p:spPr>
          <a:xfrm>
            <a:off x="1295400" y="3635648"/>
            <a:ext cx="125239" cy="285750"/>
          </a:xfrm>
          <a:prstGeom prst="rect">
            <a:avLst/>
          </a:prstGeom>
          <a:noFill/>
          <a:ln>
            <a:noFill/>
          </a:ln>
        </p:spPr>
        <p:txBody>
          <a:bodyPr anchorCtr="0" anchor="t" bIns="25400" lIns="25400" spcFirstLastPara="1" rIns="25400" wrap="square" tIns="25400">
            <a:noAutofit/>
          </a:bodyPr>
          <a:lstStyle/>
          <a:p>
            <a:pPr indent="0" lvl="0" marL="0" marR="0" rtl="0" algn="l">
              <a:lnSpc>
                <a:spcPct val="76471"/>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a:t>
            </a:r>
            <a:endParaRPr b="0" i="0" sz="1950" u="none" cap="none" strike="noStrike">
              <a:solidFill>
                <a:schemeClr val="dk1"/>
              </a:solidFill>
              <a:latin typeface="Calibri"/>
              <a:ea typeface="Calibri"/>
              <a:cs typeface="Calibri"/>
              <a:sym typeface="Calibri"/>
            </a:endParaRPr>
          </a:p>
        </p:txBody>
      </p:sp>
      <p:sp>
        <p:nvSpPr>
          <p:cNvPr id="87" name="Google Shape;87;p6"/>
          <p:cNvSpPr/>
          <p:nvPr/>
        </p:nvSpPr>
        <p:spPr>
          <a:xfrm>
            <a:off x="1477789" y="3616598"/>
            <a:ext cx="4627838" cy="758130"/>
          </a:xfrm>
          <a:prstGeom prst="rect">
            <a:avLst/>
          </a:prstGeom>
          <a:noFill/>
          <a:ln>
            <a:noFill/>
          </a:ln>
        </p:spPr>
        <p:txBody>
          <a:bodyPr anchorCtr="0" anchor="t" bIns="25400" lIns="25400" spcFirstLastPara="1" rIns="25400" wrap="square" tIns="25400">
            <a:noAutofit/>
          </a:bodyPr>
          <a:lstStyle/>
          <a:p>
            <a:pPr indent="0" lvl="0" marL="0" marR="0" rtl="0" algn="l">
              <a:lnSpc>
                <a:spcPct val="103562"/>
              </a:lnSpc>
              <a:spcBef>
                <a:spcPts val="0"/>
              </a:spcBef>
              <a:spcAft>
                <a:spcPts val="0"/>
              </a:spcAft>
              <a:buClr>
                <a:srgbClr val="2D2D2D"/>
              </a:buClr>
              <a:buSzPts val="2100"/>
              <a:buFont typeface="DM Sans"/>
              <a:buNone/>
            </a:pPr>
            <a:r>
              <a:rPr b="1" i="0" lang="en-US" sz="2100" u="none" cap="none" strike="noStrike">
                <a:solidFill>
                  <a:srgbClr val="2D2D2D"/>
                </a:solidFill>
                <a:latin typeface="DM Sans"/>
                <a:ea typeface="DM Sans"/>
                <a:cs typeface="DM Sans"/>
                <a:sym typeface="DM Sans"/>
              </a:rPr>
              <a:t>The steps are the same every time </a:t>
            </a:r>
            <a:r>
              <a:rPr b="0" i="1" lang="en-US" sz="2100" u="none" cap="none" strike="noStrike">
                <a:solidFill>
                  <a:srgbClr val="6B7280"/>
                </a:solidFill>
                <a:latin typeface="DM Sans"/>
                <a:ea typeface="DM Sans"/>
                <a:cs typeface="DM Sans"/>
                <a:sym typeface="DM Sans"/>
              </a:rPr>
              <a:t>Sending the confirmation email</a:t>
            </a:r>
            <a:endParaRPr b="0" i="0" sz="2100" u="none" cap="none" strike="noStrike">
              <a:solidFill>
                <a:schemeClr val="dk1"/>
              </a:solidFill>
              <a:latin typeface="Calibri"/>
              <a:ea typeface="Calibri"/>
              <a:cs typeface="Calibri"/>
              <a:sym typeface="Calibri"/>
            </a:endParaRPr>
          </a:p>
        </p:txBody>
      </p:sp>
      <p:sp>
        <p:nvSpPr>
          <p:cNvPr id="88" name="Google Shape;88;p6"/>
          <p:cNvSpPr/>
          <p:nvPr/>
        </p:nvSpPr>
        <p:spPr>
          <a:xfrm>
            <a:off x="1295400" y="4489028"/>
            <a:ext cx="125239" cy="285750"/>
          </a:xfrm>
          <a:prstGeom prst="rect">
            <a:avLst/>
          </a:prstGeom>
          <a:noFill/>
          <a:ln>
            <a:noFill/>
          </a:ln>
        </p:spPr>
        <p:txBody>
          <a:bodyPr anchorCtr="0" anchor="t" bIns="25400" lIns="25400" spcFirstLastPara="1" rIns="25400" wrap="square" tIns="25400">
            <a:noAutofit/>
          </a:bodyPr>
          <a:lstStyle/>
          <a:p>
            <a:pPr indent="0" lvl="0" marL="0" marR="0" rtl="0" algn="l">
              <a:lnSpc>
                <a:spcPct val="76471"/>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a:t>
            </a:r>
            <a:endParaRPr b="0" i="0" sz="1950" u="none" cap="none" strike="noStrike">
              <a:solidFill>
                <a:schemeClr val="dk1"/>
              </a:solidFill>
              <a:latin typeface="Calibri"/>
              <a:ea typeface="Calibri"/>
              <a:cs typeface="Calibri"/>
              <a:sym typeface="Calibri"/>
            </a:endParaRPr>
          </a:p>
        </p:txBody>
      </p:sp>
      <p:sp>
        <p:nvSpPr>
          <p:cNvPr id="89" name="Google Shape;89;p6"/>
          <p:cNvSpPr/>
          <p:nvPr/>
        </p:nvSpPr>
        <p:spPr>
          <a:xfrm>
            <a:off x="1477789" y="4469978"/>
            <a:ext cx="4411695" cy="758130"/>
          </a:xfrm>
          <a:prstGeom prst="rect">
            <a:avLst/>
          </a:prstGeom>
          <a:noFill/>
          <a:ln>
            <a:noFill/>
          </a:ln>
        </p:spPr>
        <p:txBody>
          <a:bodyPr anchorCtr="0" anchor="t" bIns="25400" lIns="25400" spcFirstLastPara="1" rIns="25400" wrap="square" tIns="25400">
            <a:noAutofit/>
          </a:bodyPr>
          <a:lstStyle/>
          <a:p>
            <a:pPr indent="0" lvl="0" marL="0" marR="0" rtl="0" algn="l">
              <a:lnSpc>
                <a:spcPct val="103562"/>
              </a:lnSpc>
              <a:spcBef>
                <a:spcPts val="0"/>
              </a:spcBef>
              <a:spcAft>
                <a:spcPts val="0"/>
              </a:spcAft>
              <a:buClr>
                <a:srgbClr val="2D2D2D"/>
              </a:buClr>
              <a:buSzPts val="2100"/>
              <a:buFont typeface="DM Sans"/>
              <a:buNone/>
            </a:pPr>
            <a:r>
              <a:rPr b="1" i="0" lang="en-US" sz="2100" u="none" cap="none" strike="noStrike">
                <a:solidFill>
                  <a:srgbClr val="2D2D2D"/>
                </a:solidFill>
                <a:latin typeface="DM Sans"/>
                <a:ea typeface="DM Sans"/>
                <a:cs typeface="DM Sans"/>
                <a:sym typeface="DM Sans"/>
              </a:rPr>
              <a:t>The inputs arrive in a fixed shape </a:t>
            </a:r>
            <a:r>
              <a:rPr b="0" i="1" lang="en-US" sz="2100" u="none" cap="none" strike="noStrike">
                <a:solidFill>
                  <a:srgbClr val="6B7280"/>
                </a:solidFill>
                <a:latin typeface="DM Sans"/>
                <a:ea typeface="DM Sans"/>
                <a:cs typeface="DM Sans"/>
                <a:sym typeface="DM Sans"/>
              </a:rPr>
              <a:t>A form with the same five fields</a:t>
            </a:r>
            <a:endParaRPr b="0" i="0" sz="2100" u="none" cap="none" strike="noStrike">
              <a:solidFill>
                <a:schemeClr val="dk1"/>
              </a:solidFill>
              <a:latin typeface="Calibri"/>
              <a:ea typeface="Calibri"/>
              <a:cs typeface="Calibri"/>
              <a:sym typeface="Calibri"/>
            </a:endParaRPr>
          </a:p>
        </p:txBody>
      </p:sp>
      <p:sp>
        <p:nvSpPr>
          <p:cNvPr id="90" name="Google Shape;90;p6"/>
          <p:cNvSpPr/>
          <p:nvPr/>
        </p:nvSpPr>
        <p:spPr>
          <a:xfrm>
            <a:off x="1295400" y="5342409"/>
            <a:ext cx="125239" cy="285750"/>
          </a:xfrm>
          <a:prstGeom prst="rect">
            <a:avLst/>
          </a:prstGeom>
          <a:noFill/>
          <a:ln>
            <a:noFill/>
          </a:ln>
        </p:spPr>
        <p:txBody>
          <a:bodyPr anchorCtr="0" anchor="t" bIns="25400" lIns="25400" spcFirstLastPara="1" rIns="25400" wrap="square" tIns="25400">
            <a:noAutofit/>
          </a:bodyPr>
          <a:lstStyle/>
          <a:p>
            <a:pPr indent="0" lvl="0" marL="0" marR="0" rtl="0" algn="l">
              <a:lnSpc>
                <a:spcPct val="76471"/>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a:t>
            </a:r>
            <a:endParaRPr b="0" i="0" sz="1950" u="none" cap="none" strike="noStrike">
              <a:solidFill>
                <a:schemeClr val="dk1"/>
              </a:solidFill>
              <a:latin typeface="Calibri"/>
              <a:ea typeface="Calibri"/>
              <a:cs typeface="Calibri"/>
              <a:sym typeface="Calibri"/>
            </a:endParaRPr>
          </a:p>
        </p:txBody>
      </p:sp>
      <p:sp>
        <p:nvSpPr>
          <p:cNvPr id="91" name="Google Shape;91;p6"/>
          <p:cNvSpPr/>
          <p:nvPr/>
        </p:nvSpPr>
        <p:spPr>
          <a:xfrm>
            <a:off x="1477789" y="5323359"/>
            <a:ext cx="3619247" cy="758130"/>
          </a:xfrm>
          <a:prstGeom prst="rect">
            <a:avLst/>
          </a:prstGeom>
          <a:noFill/>
          <a:ln>
            <a:noFill/>
          </a:ln>
        </p:spPr>
        <p:txBody>
          <a:bodyPr anchorCtr="0" anchor="t" bIns="25400" lIns="25400" spcFirstLastPara="1" rIns="25400" wrap="square" tIns="25400">
            <a:noAutofit/>
          </a:bodyPr>
          <a:lstStyle/>
          <a:p>
            <a:pPr indent="0" lvl="0" marL="0" marR="0" rtl="0" algn="l">
              <a:lnSpc>
                <a:spcPct val="103562"/>
              </a:lnSpc>
              <a:spcBef>
                <a:spcPts val="0"/>
              </a:spcBef>
              <a:spcAft>
                <a:spcPts val="0"/>
              </a:spcAft>
              <a:buClr>
                <a:srgbClr val="2D2D2D"/>
              </a:buClr>
              <a:buSzPts val="2100"/>
              <a:buFont typeface="DM Sans"/>
              <a:buNone/>
            </a:pPr>
            <a:r>
              <a:rPr b="1" i="0" lang="en-US" sz="2100" u="none" cap="none" strike="noStrike">
                <a:solidFill>
                  <a:srgbClr val="2D2D2D"/>
                </a:solidFill>
                <a:latin typeface="DM Sans"/>
                <a:ea typeface="DM Sans"/>
                <a:cs typeface="DM Sans"/>
                <a:sym typeface="DM Sans"/>
              </a:rPr>
              <a:t>A mistake is cheap to undo </a:t>
            </a:r>
            <a:r>
              <a:rPr b="0" i="1" lang="en-US" sz="2100" u="none" cap="none" strike="noStrike">
                <a:solidFill>
                  <a:srgbClr val="6B7280"/>
                </a:solidFill>
                <a:latin typeface="DM Sans"/>
                <a:ea typeface="DM Sans"/>
                <a:cs typeface="DM Sans"/>
                <a:sym typeface="DM Sans"/>
              </a:rPr>
              <a:t>A duplicate row in a sheet</a:t>
            </a:r>
            <a:endParaRPr b="0" i="0" sz="2100" u="none" cap="none" strike="noStrike">
              <a:solidFill>
                <a:schemeClr val="dk1"/>
              </a:solidFill>
              <a:latin typeface="Calibri"/>
              <a:ea typeface="Calibri"/>
              <a:cs typeface="Calibri"/>
              <a:sym typeface="Calibri"/>
            </a:endParaRPr>
          </a:p>
        </p:txBody>
      </p:sp>
      <p:sp>
        <p:nvSpPr>
          <p:cNvPr id="92" name="Google Shape;92;p6"/>
          <p:cNvSpPr/>
          <p:nvPr/>
        </p:nvSpPr>
        <p:spPr>
          <a:xfrm>
            <a:off x="1295400" y="6195789"/>
            <a:ext cx="125239" cy="285750"/>
          </a:xfrm>
          <a:prstGeom prst="rect">
            <a:avLst/>
          </a:prstGeom>
          <a:noFill/>
          <a:ln>
            <a:noFill/>
          </a:ln>
        </p:spPr>
        <p:txBody>
          <a:bodyPr anchorCtr="0" anchor="t" bIns="25400" lIns="25400" spcFirstLastPara="1" rIns="25400" wrap="square" tIns="25400">
            <a:noAutofit/>
          </a:bodyPr>
          <a:lstStyle/>
          <a:p>
            <a:pPr indent="0" lvl="0" marL="0" marR="0" rtl="0" algn="l">
              <a:lnSpc>
                <a:spcPct val="76471"/>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a:t>
            </a:r>
            <a:endParaRPr b="0" i="0" sz="1950" u="none" cap="none" strike="noStrike">
              <a:solidFill>
                <a:schemeClr val="dk1"/>
              </a:solidFill>
              <a:latin typeface="Calibri"/>
              <a:ea typeface="Calibri"/>
              <a:cs typeface="Calibri"/>
              <a:sym typeface="Calibri"/>
            </a:endParaRPr>
          </a:p>
        </p:txBody>
      </p:sp>
      <p:sp>
        <p:nvSpPr>
          <p:cNvPr id="93" name="Google Shape;93;p6"/>
          <p:cNvSpPr/>
          <p:nvPr/>
        </p:nvSpPr>
        <p:spPr>
          <a:xfrm>
            <a:off x="1477789" y="6176739"/>
            <a:ext cx="4616418" cy="758130"/>
          </a:xfrm>
          <a:prstGeom prst="rect">
            <a:avLst/>
          </a:prstGeom>
          <a:noFill/>
          <a:ln>
            <a:noFill/>
          </a:ln>
        </p:spPr>
        <p:txBody>
          <a:bodyPr anchorCtr="0" anchor="t" bIns="25400" lIns="25400" spcFirstLastPara="1" rIns="25400" wrap="square" tIns="25400">
            <a:noAutofit/>
          </a:bodyPr>
          <a:lstStyle/>
          <a:p>
            <a:pPr indent="0" lvl="0" marL="0" marR="0" rtl="0" algn="l">
              <a:lnSpc>
                <a:spcPct val="103562"/>
              </a:lnSpc>
              <a:spcBef>
                <a:spcPts val="0"/>
              </a:spcBef>
              <a:spcAft>
                <a:spcPts val="0"/>
              </a:spcAft>
              <a:buClr>
                <a:srgbClr val="2D2D2D"/>
              </a:buClr>
              <a:buSzPts val="2100"/>
              <a:buFont typeface="DM Sans"/>
              <a:buNone/>
            </a:pPr>
            <a:r>
              <a:rPr b="1" i="0" lang="en-US" sz="2100" u="none" cap="none" strike="noStrike">
                <a:solidFill>
                  <a:srgbClr val="2D2D2D"/>
                </a:solidFill>
                <a:latin typeface="DM Sans"/>
                <a:ea typeface="DM Sans"/>
                <a:cs typeface="DM Sans"/>
                <a:sym typeface="DM Sans"/>
              </a:rPr>
              <a:t>It happens weekly or more </a:t>
            </a:r>
            <a:r>
              <a:rPr b="0" i="1" lang="en-US" sz="2100" u="none" cap="none" strike="noStrike">
                <a:solidFill>
                  <a:srgbClr val="6B7280"/>
                </a:solidFill>
                <a:latin typeface="DM Sans"/>
                <a:ea typeface="DM Sans"/>
                <a:cs typeface="DM Sans"/>
                <a:sym typeface="DM Sans"/>
              </a:rPr>
              <a:t>Twenty leads a week, not two a year</a:t>
            </a:r>
            <a:endParaRPr b="0" i="0" sz="2100" u="none" cap="none" strike="noStrike">
              <a:solidFill>
                <a:schemeClr val="dk1"/>
              </a:solidFill>
              <a:latin typeface="Calibri"/>
              <a:ea typeface="Calibri"/>
              <a:cs typeface="Calibri"/>
              <a:sym typeface="Calibri"/>
            </a:endParaRPr>
          </a:p>
        </p:txBody>
      </p:sp>
      <p:sp>
        <p:nvSpPr>
          <p:cNvPr id="94" name="Google Shape;94;p6"/>
          <p:cNvSpPr/>
          <p:nvPr/>
        </p:nvSpPr>
        <p:spPr>
          <a:xfrm>
            <a:off x="9296400" y="2506935"/>
            <a:ext cx="8039100" cy="5844629"/>
          </a:xfrm>
          <a:prstGeom prst="roundRect">
            <a:avLst>
              <a:gd fmla="val 2282"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6"/>
          <p:cNvSpPr/>
          <p:nvPr/>
        </p:nvSpPr>
        <p:spPr>
          <a:xfrm>
            <a:off x="9296400" y="2506935"/>
            <a:ext cx="8039100" cy="57150"/>
          </a:xfrm>
          <a:prstGeom prst="rect">
            <a:avLst/>
          </a:prstGeom>
          <a:solidFill>
            <a:srgbClr val="F5C8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6"/>
          <p:cNvSpPr/>
          <p:nvPr/>
        </p:nvSpPr>
        <p:spPr>
          <a:xfrm>
            <a:off x="9639300" y="2906985"/>
            <a:ext cx="8088630" cy="5381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3000"/>
              <a:buFont typeface="DM Sans"/>
              <a:buNone/>
            </a:pPr>
            <a:r>
              <a:rPr b="1" i="0" lang="en-US" sz="3000" u="none" cap="none" strike="noStrike">
                <a:solidFill>
                  <a:srgbClr val="1B2A4A"/>
                </a:solidFill>
                <a:latin typeface="DM Sans"/>
                <a:ea typeface="DM Sans"/>
                <a:cs typeface="DM Sans"/>
                <a:sym typeface="DM Sans"/>
              </a:rPr>
              <a:t>⚠️ Fix the process first</a:t>
            </a:r>
            <a:endParaRPr b="0" i="0" sz="3000" u="none" cap="none" strike="noStrike">
              <a:solidFill>
                <a:schemeClr val="dk1"/>
              </a:solidFill>
              <a:latin typeface="Calibri"/>
              <a:ea typeface="Calibri"/>
              <a:cs typeface="Calibri"/>
              <a:sym typeface="Calibri"/>
            </a:endParaRPr>
          </a:p>
        </p:txBody>
      </p:sp>
      <p:sp>
        <p:nvSpPr>
          <p:cNvPr id="97" name="Google Shape;97;p6"/>
          <p:cNvSpPr/>
          <p:nvPr/>
        </p:nvSpPr>
        <p:spPr>
          <a:xfrm>
            <a:off x="9639300" y="3635648"/>
            <a:ext cx="125239" cy="285750"/>
          </a:xfrm>
          <a:prstGeom prst="rect">
            <a:avLst/>
          </a:prstGeom>
          <a:noFill/>
          <a:ln>
            <a:noFill/>
          </a:ln>
        </p:spPr>
        <p:txBody>
          <a:bodyPr anchorCtr="0" anchor="t" bIns="25400" lIns="25400" spcFirstLastPara="1" rIns="25400" wrap="square" tIns="25400">
            <a:noAutofit/>
          </a:bodyPr>
          <a:lstStyle/>
          <a:p>
            <a:pPr indent="0" lvl="0" marL="0" marR="0" rtl="0" algn="l">
              <a:lnSpc>
                <a:spcPct val="76471"/>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a:t>
            </a:r>
            <a:endParaRPr b="0" i="0" sz="1950" u="none" cap="none" strike="noStrike">
              <a:solidFill>
                <a:schemeClr val="dk1"/>
              </a:solidFill>
              <a:latin typeface="Calibri"/>
              <a:ea typeface="Calibri"/>
              <a:cs typeface="Calibri"/>
              <a:sym typeface="Calibri"/>
            </a:endParaRPr>
          </a:p>
        </p:txBody>
      </p:sp>
      <p:sp>
        <p:nvSpPr>
          <p:cNvPr id="98" name="Google Shape;98;p6"/>
          <p:cNvSpPr/>
          <p:nvPr/>
        </p:nvSpPr>
        <p:spPr>
          <a:xfrm>
            <a:off x="9821689" y="3616598"/>
            <a:ext cx="4859540" cy="758130"/>
          </a:xfrm>
          <a:prstGeom prst="rect">
            <a:avLst/>
          </a:prstGeom>
          <a:noFill/>
          <a:ln>
            <a:noFill/>
          </a:ln>
        </p:spPr>
        <p:txBody>
          <a:bodyPr anchorCtr="0" anchor="t" bIns="25400" lIns="25400" spcFirstLastPara="1" rIns="25400" wrap="square" tIns="25400">
            <a:noAutofit/>
          </a:bodyPr>
          <a:lstStyle/>
          <a:p>
            <a:pPr indent="0" lvl="0" marL="0" marR="0" rtl="0" algn="l">
              <a:lnSpc>
                <a:spcPct val="103562"/>
              </a:lnSpc>
              <a:spcBef>
                <a:spcPts val="0"/>
              </a:spcBef>
              <a:spcAft>
                <a:spcPts val="0"/>
              </a:spcAft>
              <a:buClr>
                <a:srgbClr val="2D2D2D"/>
              </a:buClr>
              <a:buSzPts val="2100"/>
              <a:buFont typeface="DM Sans"/>
              <a:buNone/>
            </a:pPr>
            <a:r>
              <a:rPr b="1" i="0" lang="en-US" sz="2100" u="none" cap="none" strike="noStrike">
                <a:solidFill>
                  <a:srgbClr val="2D2D2D"/>
                </a:solidFill>
                <a:latin typeface="DM Sans"/>
                <a:ea typeface="DM Sans"/>
                <a:cs typeface="DM Sans"/>
                <a:sym typeface="DM Sans"/>
              </a:rPr>
              <a:t>You'd decide it differently each time </a:t>
            </a:r>
            <a:r>
              <a:rPr b="0" i="1" lang="en-US" sz="2100" u="none" cap="none" strike="noStrike">
                <a:solidFill>
                  <a:srgbClr val="6B7280"/>
                </a:solidFill>
                <a:latin typeface="DM Sans"/>
                <a:ea typeface="DM Sans"/>
                <a:cs typeface="DM Sans"/>
                <a:sym typeface="DM Sans"/>
              </a:rPr>
              <a:t>Negotiating a price</a:t>
            </a:r>
            <a:endParaRPr b="0" i="0" sz="2100" u="none" cap="none" strike="noStrike">
              <a:solidFill>
                <a:schemeClr val="dk1"/>
              </a:solidFill>
              <a:latin typeface="Calibri"/>
              <a:ea typeface="Calibri"/>
              <a:cs typeface="Calibri"/>
              <a:sym typeface="Calibri"/>
            </a:endParaRPr>
          </a:p>
        </p:txBody>
      </p:sp>
      <p:sp>
        <p:nvSpPr>
          <p:cNvPr id="99" name="Google Shape;99;p6"/>
          <p:cNvSpPr/>
          <p:nvPr/>
        </p:nvSpPr>
        <p:spPr>
          <a:xfrm>
            <a:off x="9639300" y="4489028"/>
            <a:ext cx="125239" cy="285750"/>
          </a:xfrm>
          <a:prstGeom prst="rect">
            <a:avLst/>
          </a:prstGeom>
          <a:noFill/>
          <a:ln>
            <a:noFill/>
          </a:ln>
        </p:spPr>
        <p:txBody>
          <a:bodyPr anchorCtr="0" anchor="t" bIns="25400" lIns="25400" spcFirstLastPara="1" rIns="25400" wrap="square" tIns="25400">
            <a:noAutofit/>
          </a:bodyPr>
          <a:lstStyle/>
          <a:p>
            <a:pPr indent="0" lvl="0" marL="0" marR="0" rtl="0" algn="l">
              <a:lnSpc>
                <a:spcPct val="76471"/>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a:t>
            </a:r>
            <a:endParaRPr b="0" i="0" sz="1950" u="none" cap="none" strike="noStrike">
              <a:solidFill>
                <a:schemeClr val="dk1"/>
              </a:solidFill>
              <a:latin typeface="Calibri"/>
              <a:ea typeface="Calibri"/>
              <a:cs typeface="Calibri"/>
              <a:sym typeface="Calibri"/>
            </a:endParaRPr>
          </a:p>
        </p:txBody>
      </p:sp>
      <p:sp>
        <p:nvSpPr>
          <p:cNvPr id="100" name="Google Shape;100;p6"/>
          <p:cNvSpPr/>
          <p:nvPr/>
        </p:nvSpPr>
        <p:spPr>
          <a:xfrm>
            <a:off x="9821689" y="4469978"/>
            <a:ext cx="5181916" cy="758130"/>
          </a:xfrm>
          <a:prstGeom prst="rect">
            <a:avLst/>
          </a:prstGeom>
          <a:noFill/>
          <a:ln>
            <a:noFill/>
          </a:ln>
        </p:spPr>
        <p:txBody>
          <a:bodyPr anchorCtr="0" anchor="t" bIns="25400" lIns="25400" spcFirstLastPara="1" rIns="25400" wrap="square" tIns="25400">
            <a:noAutofit/>
          </a:bodyPr>
          <a:lstStyle/>
          <a:p>
            <a:pPr indent="0" lvl="0" marL="0" marR="0" rtl="0" algn="l">
              <a:lnSpc>
                <a:spcPct val="103562"/>
              </a:lnSpc>
              <a:spcBef>
                <a:spcPts val="0"/>
              </a:spcBef>
              <a:spcAft>
                <a:spcPts val="0"/>
              </a:spcAft>
              <a:buClr>
                <a:srgbClr val="2D2D2D"/>
              </a:buClr>
              <a:buSzPts val="2100"/>
              <a:buFont typeface="DM Sans"/>
              <a:buNone/>
            </a:pPr>
            <a:r>
              <a:rPr b="1" i="0" lang="en-US" sz="2100" u="none" cap="none" strike="noStrike">
                <a:solidFill>
                  <a:srgbClr val="2D2D2D"/>
                </a:solidFill>
                <a:latin typeface="DM Sans"/>
                <a:ea typeface="DM Sans"/>
                <a:cs typeface="DM Sans"/>
                <a:sym typeface="DM Sans"/>
              </a:rPr>
              <a:t>Nobody agrees on the current process </a:t>
            </a:r>
            <a:r>
              <a:rPr b="0" i="1" lang="en-US" sz="2100" u="none" cap="none" strike="noStrike">
                <a:solidFill>
                  <a:srgbClr val="6B7280"/>
                </a:solidFill>
                <a:latin typeface="DM Sans"/>
                <a:ea typeface="DM Sans"/>
                <a:cs typeface="DM Sans"/>
                <a:sym typeface="DM Sans"/>
              </a:rPr>
              <a:t>"It depends who's covering that week"</a:t>
            </a:r>
            <a:endParaRPr b="0" i="0" sz="2100" u="none" cap="none" strike="noStrike">
              <a:solidFill>
                <a:schemeClr val="dk1"/>
              </a:solidFill>
              <a:latin typeface="Calibri"/>
              <a:ea typeface="Calibri"/>
              <a:cs typeface="Calibri"/>
              <a:sym typeface="Calibri"/>
            </a:endParaRPr>
          </a:p>
        </p:txBody>
      </p:sp>
      <p:sp>
        <p:nvSpPr>
          <p:cNvPr id="101" name="Google Shape;101;p6"/>
          <p:cNvSpPr/>
          <p:nvPr/>
        </p:nvSpPr>
        <p:spPr>
          <a:xfrm>
            <a:off x="9639300" y="5342409"/>
            <a:ext cx="125239" cy="285750"/>
          </a:xfrm>
          <a:prstGeom prst="rect">
            <a:avLst/>
          </a:prstGeom>
          <a:noFill/>
          <a:ln>
            <a:noFill/>
          </a:ln>
        </p:spPr>
        <p:txBody>
          <a:bodyPr anchorCtr="0" anchor="t" bIns="25400" lIns="25400" spcFirstLastPara="1" rIns="25400" wrap="square" tIns="25400">
            <a:noAutofit/>
          </a:bodyPr>
          <a:lstStyle/>
          <a:p>
            <a:pPr indent="0" lvl="0" marL="0" marR="0" rtl="0" algn="l">
              <a:lnSpc>
                <a:spcPct val="76471"/>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a:t>
            </a:r>
            <a:endParaRPr b="0" i="0" sz="1950" u="none" cap="none" strike="noStrike">
              <a:solidFill>
                <a:schemeClr val="dk1"/>
              </a:solidFill>
              <a:latin typeface="Calibri"/>
              <a:ea typeface="Calibri"/>
              <a:cs typeface="Calibri"/>
              <a:sym typeface="Calibri"/>
            </a:endParaRPr>
          </a:p>
        </p:txBody>
      </p:sp>
      <p:sp>
        <p:nvSpPr>
          <p:cNvPr id="102" name="Google Shape;102;p6"/>
          <p:cNvSpPr/>
          <p:nvPr/>
        </p:nvSpPr>
        <p:spPr>
          <a:xfrm>
            <a:off x="9821689" y="5323359"/>
            <a:ext cx="4882918" cy="758130"/>
          </a:xfrm>
          <a:prstGeom prst="rect">
            <a:avLst/>
          </a:prstGeom>
          <a:noFill/>
          <a:ln>
            <a:noFill/>
          </a:ln>
        </p:spPr>
        <p:txBody>
          <a:bodyPr anchorCtr="0" anchor="t" bIns="25400" lIns="25400" spcFirstLastPara="1" rIns="25400" wrap="square" tIns="25400">
            <a:noAutofit/>
          </a:bodyPr>
          <a:lstStyle/>
          <a:p>
            <a:pPr indent="0" lvl="0" marL="0" marR="0" rtl="0" algn="l">
              <a:lnSpc>
                <a:spcPct val="103562"/>
              </a:lnSpc>
              <a:spcBef>
                <a:spcPts val="0"/>
              </a:spcBef>
              <a:spcAft>
                <a:spcPts val="0"/>
              </a:spcAft>
              <a:buClr>
                <a:srgbClr val="2D2D2D"/>
              </a:buClr>
              <a:buSzPts val="2100"/>
              <a:buFont typeface="DM Sans"/>
              <a:buNone/>
            </a:pPr>
            <a:r>
              <a:rPr b="1" i="0" lang="en-US" sz="2100" u="none" cap="none" strike="noStrike">
                <a:solidFill>
                  <a:srgbClr val="2D2D2D"/>
                </a:solidFill>
                <a:latin typeface="DM Sans"/>
                <a:ea typeface="DM Sans"/>
                <a:cs typeface="DM Sans"/>
                <a:sym typeface="DM Sans"/>
              </a:rPr>
              <a:t>A mistake costs you the relationship </a:t>
            </a:r>
            <a:r>
              <a:rPr b="0" i="1" lang="en-US" sz="2100" u="none" cap="none" strike="noStrike">
                <a:solidFill>
                  <a:srgbClr val="6B7280"/>
                </a:solidFill>
                <a:latin typeface="DM Sans"/>
                <a:ea typeface="DM Sans"/>
                <a:cs typeface="DM Sans"/>
                <a:sym typeface="DM Sans"/>
              </a:rPr>
              <a:t>Replying to a complaint</a:t>
            </a:r>
            <a:endParaRPr b="0" i="0" sz="2100" u="none" cap="none" strike="noStrike">
              <a:solidFill>
                <a:schemeClr val="dk1"/>
              </a:solidFill>
              <a:latin typeface="Calibri"/>
              <a:ea typeface="Calibri"/>
              <a:cs typeface="Calibri"/>
              <a:sym typeface="Calibri"/>
            </a:endParaRPr>
          </a:p>
        </p:txBody>
      </p:sp>
      <p:sp>
        <p:nvSpPr>
          <p:cNvPr id="103" name="Google Shape;103;p6"/>
          <p:cNvSpPr/>
          <p:nvPr/>
        </p:nvSpPr>
        <p:spPr>
          <a:xfrm>
            <a:off x="9639300" y="6195789"/>
            <a:ext cx="125239" cy="285750"/>
          </a:xfrm>
          <a:prstGeom prst="rect">
            <a:avLst/>
          </a:prstGeom>
          <a:noFill/>
          <a:ln>
            <a:noFill/>
          </a:ln>
        </p:spPr>
        <p:txBody>
          <a:bodyPr anchorCtr="0" anchor="t" bIns="25400" lIns="25400" spcFirstLastPara="1" rIns="25400" wrap="square" tIns="25400">
            <a:noAutofit/>
          </a:bodyPr>
          <a:lstStyle/>
          <a:p>
            <a:pPr indent="0" lvl="0" marL="0" marR="0" rtl="0" algn="l">
              <a:lnSpc>
                <a:spcPct val="76471"/>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a:t>
            </a:r>
            <a:endParaRPr b="0" i="0" sz="1950" u="none" cap="none" strike="noStrike">
              <a:solidFill>
                <a:schemeClr val="dk1"/>
              </a:solidFill>
              <a:latin typeface="Calibri"/>
              <a:ea typeface="Calibri"/>
              <a:cs typeface="Calibri"/>
              <a:sym typeface="Calibri"/>
            </a:endParaRPr>
          </a:p>
        </p:txBody>
      </p:sp>
      <p:sp>
        <p:nvSpPr>
          <p:cNvPr id="104" name="Google Shape;104;p6"/>
          <p:cNvSpPr/>
          <p:nvPr/>
        </p:nvSpPr>
        <p:spPr>
          <a:xfrm>
            <a:off x="9821689" y="6176739"/>
            <a:ext cx="3705781" cy="758130"/>
          </a:xfrm>
          <a:prstGeom prst="rect">
            <a:avLst/>
          </a:prstGeom>
          <a:noFill/>
          <a:ln>
            <a:noFill/>
          </a:ln>
        </p:spPr>
        <p:txBody>
          <a:bodyPr anchorCtr="0" anchor="t" bIns="25400" lIns="25400" spcFirstLastPara="1" rIns="25400" wrap="square" tIns="25400">
            <a:noAutofit/>
          </a:bodyPr>
          <a:lstStyle/>
          <a:p>
            <a:pPr indent="0" lvl="0" marL="0" marR="0" rtl="0" algn="l">
              <a:lnSpc>
                <a:spcPct val="103562"/>
              </a:lnSpc>
              <a:spcBef>
                <a:spcPts val="0"/>
              </a:spcBef>
              <a:spcAft>
                <a:spcPts val="0"/>
              </a:spcAft>
              <a:buClr>
                <a:srgbClr val="2D2D2D"/>
              </a:buClr>
              <a:buSzPts val="2100"/>
              <a:buFont typeface="DM Sans"/>
              <a:buNone/>
            </a:pPr>
            <a:r>
              <a:rPr b="1" i="0" lang="en-US" sz="2100" u="none" cap="none" strike="noStrike">
                <a:solidFill>
                  <a:srgbClr val="2D2D2D"/>
                </a:solidFill>
                <a:latin typeface="DM Sans"/>
                <a:ea typeface="DM Sans"/>
                <a:cs typeface="DM Sans"/>
                <a:sym typeface="DM Sans"/>
              </a:rPr>
              <a:t>It has happened twice, ever </a:t>
            </a:r>
            <a:r>
              <a:rPr b="0" i="1" lang="en-US" sz="2100" u="none" cap="none" strike="noStrike">
                <a:solidFill>
                  <a:srgbClr val="6B7280"/>
                </a:solidFill>
                <a:latin typeface="DM Sans"/>
                <a:ea typeface="DM Sans"/>
                <a:cs typeface="DM Sans"/>
                <a:sym typeface="DM Sans"/>
              </a:rPr>
              <a:t>Annual board reporting</a:t>
            </a:r>
            <a:endParaRPr b="0" i="0" sz="2100" u="none" cap="none" strike="noStrike">
              <a:solidFill>
                <a:schemeClr val="dk1"/>
              </a:solidFill>
              <a:latin typeface="Calibri"/>
              <a:ea typeface="Calibri"/>
              <a:cs typeface="Calibri"/>
              <a:sym typeface="Calibri"/>
            </a:endParaRPr>
          </a:p>
        </p:txBody>
      </p:sp>
      <p:sp>
        <p:nvSpPr>
          <p:cNvPr id="105" name="Google Shape;105;p6"/>
          <p:cNvSpPr/>
          <p:nvPr/>
        </p:nvSpPr>
        <p:spPr>
          <a:xfrm>
            <a:off x="952500" y="8656365"/>
            <a:ext cx="16383000" cy="868635"/>
          </a:xfrm>
          <a:prstGeom prst="roundRect">
            <a:avLst>
              <a:gd fmla="val 8772" name="adj"/>
            </a:avLst>
          </a:prstGeom>
          <a:solidFill>
            <a:srgbClr val="E8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6"/>
          <p:cNvSpPr/>
          <p:nvPr/>
        </p:nvSpPr>
        <p:spPr>
          <a:xfrm>
            <a:off x="952500" y="8656365"/>
            <a:ext cx="57150" cy="868635"/>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6"/>
          <p:cNvSpPr/>
          <p:nvPr/>
        </p:nvSpPr>
        <p:spPr>
          <a:xfrm>
            <a:off x="1314450" y="8904015"/>
            <a:ext cx="16207740" cy="411435"/>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1B2A4A"/>
              </a:buClr>
              <a:buSzPts val="2100"/>
              <a:buFont typeface="DM Sans"/>
              <a:buNone/>
            </a:pPr>
            <a:r>
              <a:rPr b="1" i="0" lang="en-US" sz="2100" u="none" cap="none" strike="noStrike">
                <a:solidFill>
                  <a:srgbClr val="1B2A4A"/>
                </a:solidFill>
                <a:latin typeface="DM Sans"/>
                <a:ea typeface="DM Sans"/>
                <a:cs typeface="DM Sans"/>
                <a:sym typeface="DM Sans"/>
              </a:rPr>
              <a:t>The test: </a:t>
            </a:r>
            <a:r>
              <a:rPr b="0" i="0" lang="en-US" sz="2100" u="none" cap="none" strike="noStrike">
                <a:solidFill>
                  <a:srgbClr val="2D2D2D"/>
                </a:solidFill>
                <a:highlight>
                  <a:srgbClr val="E8F7F5"/>
                </a:highlight>
                <a:latin typeface="DM Sans"/>
                <a:ea typeface="DM Sans"/>
                <a:cs typeface="DM Sans"/>
                <a:sym typeface="DM Sans"/>
              </a:rPr>
              <a:t>explain the task to a new hire in three sentences. If you can't, automating it will just make the mess run faster.</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112" name="Shape 112"/>
        <p:cNvGrpSpPr/>
        <p:nvPr/>
      </p:nvGrpSpPr>
      <p:grpSpPr>
        <a:xfrm>
          <a:off x="0" y="0"/>
          <a:ext cx="0" cy="0"/>
          <a:chOff x="0" y="0"/>
          <a:chExt cx="0" cy="0"/>
        </a:xfrm>
      </p:grpSpPr>
      <p:sp>
        <p:nvSpPr>
          <p:cNvPr id="113" name="Google Shape;113;p7"/>
          <p:cNvSpPr/>
          <p:nvPr/>
        </p:nvSpPr>
        <p:spPr>
          <a:xfrm>
            <a:off x="0" y="0"/>
            <a:ext cx="18288000" cy="1562100"/>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7"/>
          <p:cNvSpPr/>
          <p:nvPr/>
        </p:nvSpPr>
        <p:spPr>
          <a:xfrm>
            <a:off x="952500" y="381000"/>
            <a:ext cx="13449918" cy="8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FFFFF"/>
              </a:buClr>
              <a:buSzPts val="4800"/>
              <a:buFont typeface="DM Sans"/>
              <a:buNone/>
            </a:pPr>
            <a:r>
              <a:rPr b="1" i="0" lang="en-US" sz="4800" u="none" cap="none" strike="noStrike">
                <a:solidFill>
                  <a:srgbClr val="FFFFFF"/>
                </a:solidFill>
                <a:latin typeface="DM Sans"/>
                <a:ea typeface="DM Sans"/>
                <a:cs typeface="DM Sans"/>
                <a:sym typeface="DM Sans"/>
              </a:rPr>
              <a:t>✍️ Activity — What Repeats in Your Week?</a:t>
            </a:r>
            <a:endParaRPr b="0" i="0" sz="4800" u="none" cap="none" strike="noStrike">
              <a:solidFill>
                <a:schemeClr val="dk1"/>
              </a:solidFill>
              <a:latin typeface="Calibri"/>
              <a:ea typeface="Calibri"/>
              <a:cs typeface="Calibri"/>
              <a:sym typeface="Calibri"/>
            </a:endParaRPr>
          </a:p>
        </p:txBody>
      </p:sp>
      <p:sp>
        <p:nvSpPr>
          <p:cNvPr id="115" name="Google Shape;115;p7"/>
          <p:cNvSpPr/>
          <p:nvPr/>
        </p:nvSpPr>
        <p:spPr>
          <a:xfrm>
            <a:off x="15514067" y="497681"/>
            <a:ext cx="1821433" cy="566738"/>
          </a:xfrm>
          <a:prstGeom prst="roundRect">
            <a:avLst>
              <a:gd fmla="val 50000" name="adj"/>
            </a:avLst>
          </a:prstGeom>
          <a:solidFill>
            <a:srgbClr val="FFF6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7"/>
          <p:cNvSpPr/>
          <p:nvPr/>
        </p:nvSpPr>
        <p:spPr>
          <a:xfrm>
            <a:off x="15761717" y="631031"/>
            <a:ext cx="1402333" cy="338137"/>
          </a:xfrm>
          <a:prstGeom prst="rect">
            <a:avLst/>
          </a:prstGeom>
          <a:noFill/>
          <a:ln>
            <a:noFill/>
          </a:ln>
        </p:spPr>
        <p:txBody>
          <a:bodyPr anchorCtr="0" anchor="ctr" bIns="25400" lIns="25400" spcFirstLastPara="1" rIns="25400" wrap="square" tIns="25400">
            <a:noAutofit/>
          </a:bodyPr>
          <a:lstStyle/>
          <a:p>
            <a:pPr indent="0" lvl="0" marL="0" marR="0" rtl="0" algn="l">
              <a:spcBef>
                <a:spcPts val="0"/>
              </a:spcBef>
              <a:spcAft>
                <a:spcPts val="0"/>
              </a:spcAft>
              <a:buClr>
                <a:srgbClr val="2D2D2D"/>
              </a:buClr>
              <a:buSzPts val="1800"/>
              <a:buFont typeface="DM Sans"/>
              <a:buNone/>
            </a:pPr>
            <a:r>
              <a:rPr b="1" i="0" lang="en-US" sz="1800" u="none" cap="none" strike="noStrike">
                <a:solidFill>
                  <a:srgbClr val="2D2D2D"/>
                </a:solidFill>
                <a:latin typeface="DM Sans"/>
                <a:ea typeface="DM Sans"/>
                <a:cs typeface="DM Sans"/>
                <a:sym typeface="DM Sans"/>
              </a:rPr>
              <a:t>🕐 5 minutes</a:t>
            </a:r>
            <a:endParaRPr b="0" i="0" sz="1800" u="none" cap="none" strike="noStrike">
              <a:solidFill>
                <a:schemeClr val="dk1"/>
              </a:solidFill>
              <a:latin typeface="Calibri"/>
              <a:ea typeface="Calibri"/>
              <a:cs typeface="Calibri"/>
              <a:sym typeface="Calibri"/>
            </a:endParaRPr>
          </a:p>
        </p:txBody>
      </p:sp>
      <p:sp>
        <p:nvSpPr>
          <p:cNvPr id="117" name="Google Shape;117;p7"/>
          <p:cNvSpPr/>
          <p:nvPr/>
        </p:nvSpPr>
        <p:spPr>
          <a:xfrm>
            <a:off x="952500" y="2476500"/>
            <a:ext cx="18021300" cy="3857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6B7280"/>
              </a:buClr>
              <a:buSzPts val="2100"/>
              <a:buFont typeface="DM Sans"/>
              <a:buNone/>
            </a:pPr>
            <a:r>
              <a:rPr b="0" i="1" lang="en-US" sz="2100" u="none" cap="none" strike="noStrike">
                <a:solidFill>
                  <a:srgbClr val="6B7280"/>
                </a:solidFill>
                <a:latin typeface="DM Sans"/>
                <a:ea typeface="DM Sans"/>
                <a:cs typeface="DM Sans"/>
                <a:sym typeface="DM Sans"/>
              </a:rPr>
              <a:t>List three repetitive tasks, then score each 1–5. Multiply to find your best automation target.</a:t>
            </a:r>
            <a:endParaRPr b="0" i="0" sz="2100" u="none" cap="none" strike="noStrike">
              <a:solidFill>
                <a:schemeClr val="dk1"/>
              </a:solidFill>
              <a:latin typeface="Calibri"/>
              <a:ea typeface="Calibri"/>
              <a:cs typeface="Calibri"/>
              <a:sym typeface="Calibri"/>
            </a:endParaRPr>
          </a:p>
        </p:txBody>
      </p:sp>
      <p:sp>
        <p:nvSpPr>
          <p:cNvPr id="118" name="Google Shape;118;p7"/>
          <p:cNvSpPr/>
          <p:nvPr/>
        </p:nvSpPr>
        <p:spPr>
          <a:xfrm>
            <a:off x="952500" y="3052763"/>
            <a:ext cx="16383000" cy="3667125"/>
          </a:xfrm>
          <a:prstGeom prst="roundRect">
            <a:avLst>
              <a:gd fmla="val 3636"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7"/>
          <p:cNvSpPr/>
          <p:nvPr/>
        </p:nvSpPr>
        <p:spPr>
          <a:xfrm>
            <a:off x="952500" y="3052763"/>
            <a:ext cx="16383000" cy="1019175"/>
          </a:xfrm>
          <a:prstGeom prst="rect">
            <a:avLst/>
          </a:prstGeom>
          <a:solidFill>
            <a:srgbClr val="1B2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7"/>
          <p:cNvSpPr/>
          <p:nvPr/>
        </p:nvSpPr>
        <p:spPr>
          <a:xfrm>
            <a:off x="1219200" y="3262312"/>
            <a:ext cx="5878845" cy="638175"/>
          </a:xfrm>
          <a:prstGeom prst="rect">
            <a:avLst/>
          </a:prstGeom>
          <a:noFill/>
          <a:ln>
            <a:noFill/>
          </a:ln>
        </p:spPr>
        <p:txBody>
          <a:bodyPr anchorCtr="0" anchor="ctr" bIns="25400" lIns="25400" spcFirstLastPara="1" rIns="25400" wrap="square" tIns="25400">
            <a:noAutofit/>
          </a:bodyPr>
          <a:lstStyle/>
          <a:p>
            <a:pPr indent="0" lvl="0" marL="0" marR="0" rtl="0" algn="l">
              <a:spcBef>
                <a:spcPts val="0"/>
              </a:spcBef>
              <a:spcAft>
                <a:spcPts val="0"/>
              </a:spcAft>
              <a:buClr>
                <a:srgbClr val="FFFFFF"/>
              </a:buClr>
              <a:buSzPts val="1800"/>
              <a:buFont typeface="DM Sans"/>
              <a:buNone/>
            </a:pPr>
            <a:r>
              <a:rPr b="1" i="0" lang="en-US" sz="1800" u="none" cap="none" strike="noStrike">
                <a:solidFill>
                  <a:srgbClr val="FFFFFF"/>
                </a:solidFill>
                <a:latin typeface="DM Sans"/>
                <a:ea typeface="DM Sans"/>
                <a:cs typeface="DM Sans"/>
                <a:sym typeface="DM Sans"/>
              </a:rPr>
              <a:t>Task</a:t>
            </a:r>
            <a:endParaRPr b="0" i="0" sz="1800" u="none" cap="none" strike="noStrike">
              <a:solidFill>
                <a:schemeClr val="dk1"/>
              </a:solidFill>
              <a:latin typeface="Calibri"/>
              <a:ea typeface="Calibri"/>
              <a:cs typeface="Calibri"/>
              <a:sym typeface="Calibri"/>
            </a:endParaRPr>
          </a:p>
        </p:txBody>
      </p:sp>
      <p:sp>
        <p:nvSpPr>
          <p:cNvPr id="121" name="Google Shape;121;p7"/>
          <p:cNvSpPr/>
          <p:nvPr/>
        </p:nvSpPr>
        <p:spPr>
          <a:xfrm>
            <a:off x="7330380" y="3262312"/>
            <a:ext cx="1988790" cy="638175"/>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FFFFFF"/>
              </a:buClr>
              <a:buSzPts val="1800"/>
              <a:buFont typeface="DM Sans"/>
              <a:buNone/>
            </a:pPr>
            <a:r>
              <a:rPr b="1" i="0" lang="en-US" sz="1800" u="none" cap="none" strike="noStrike">
                <a:solidFill>
                  <a:srgbClr val="FFFFFF"/>
                </a:solidFill>
                <a:latin typeface="DM Sans"/>
                <a:ea typeface="DM Sans"/>
                <a:cs typeface="DM Sans"/>
                <a:sym typeface="DM Sans"/>
              </a:rPr>
              <a:t>Frequency </a:t>
            </a:r>
            <a:r>
              <a:rPr b="0" i="0" lang="en-US" sz="1800" u="none" cap="none" strike="noStrike">
                <a:solidFill>
                  <a:srgbClr val="FFFFFF"/>
                </a:solidFill>
                <a:latin typeface="DM Sans"/>
                <a:ea typeface="DM Sans"/>
                <a:cs typeface="DM Sans"/>
                <a:sym typeface="DM Sans"/>
              </a:rPr>
              <a:t>How often?</a:t>
            </a:r>
            <a:endParaRPr b="0" i="0" sz="1800" u="none" cap="none" strike="noStrike">
              <a:solidFill>
                <a:schemeClr val="dk1"/>
              </a:solidFill>
              <a:latin typeface="Calibri"/>
              <a:ea typeface="Calibri"/>
              <a:cs typeface="Calibri"/>
              <a:sym typeface="Calibri"/>
            </a:endParaRPr>
          </a:p>
        </p:txBody>
      </p:sp>
      <p:sp>
        <p:nvSpPr>
          <p:cNvPr id="122" name="Google Shape;122;p7"/>
          <p:cNvSpPr/>
          <p:nvPr/>
        </p:nvSpPr>
        <p:spPr>
          <a:xfrm>
            <a:off x="9623971" y="3262312"/>
            <a:ext cx="1988790" cy="638175"/>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FFFFFF"/>
              </a:buClr>
              <a:buSzPts val="1800"/>
              <a:buFont typeface="DM Sans"/>
              <a:buNone/>
            </a:pPr>
            <a:r>
              <a:rPr b="1" i="0" lang="en-US" sz="1800" u="none" cap="none" strike="noStrike">
                <a:solidFill>
                  <a:srgbClr val="FFFFFF"/>
                </a:solidFill>
                <a:latin typeface="DM Sans"/>
                <a:ea typeface="DM Sans"/>
                <a:cs typeface="DM Sans"/>
                <a:sym typeface="DM Sans"/>
              </a:rPr>
              <a:t>Time </a:t>
            </a:r>
            <a:r>
              <a:rPr b="0" i="0" lang="en-US" sz="1800" u="none" cap="none" strike="noStrike">
                <a:solidFill>
                  <a:srgbClr val="FFFFFF"/>
                </a:solidFill>
                <a:latin typeface="DM Sans"/>
                <a:ea typeface="DM Sans"/>
                <a:cs typeface="DM Sans"/>
                <a:sym typeface="DM Sans"/>
              </a:rPr>
              <a:t>How long?</a:t>
            </a:r>
            <a:endParaRPr b="0" i="0" sz="1800" u="none" cap="none" strike="noStrike">
              <a:solidFill>
                <a:schemeClr val="dk1"/>
              </a:solidFill>
              <a:latin typeface="Calibri"/>
              <a:ea typeface="Calibri"/>
              <a:cs typeface="Calibri"/>
              <a:sym typeface="Calibri"/>
            </a:endParaRPr>
          </a:p>
        </p:txBody>
      </p:sp>
      <p:sp>
        <p:nvSpPr>
          <p:cNvPr id="123" name="Google Shape;123;p7"/>
          <p:cNvSpPr/>
          <p:nvPr/>
        </p:nvSpPr>
        <p:spPr>
          <a:xfrm>
            <a:off x="11917561" y="3262312"/>
            <a:ext cx="1988790" cy="638175"/>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FFFFFF"/>
              </a:buClr>
              <a:buSzPts val="1800"/>
              <a:buFont typeface="DM Sans"/>
              <a:buNone/>
            </a:pPr>
            <a:r>
              <a:rPr b="1" i="0" lang="en-US" sz="1800" u="none" cap="none" strike="noStrike">
                <a:solidFill>
                  <a:srgbClr val="FFFFFF"/>
                </a:solidFill>
                <a:latin typeface="DM Sans"/>
                <a:ea typeface="DM Sans"/>
                <a:cs typeface="DM Sans"/>
                <a:sym typeface="DM Sans"/>
              </a:rPr>
              <a:t>Annoyance </a:t>
            </a:r>
            <a:r>
              <a:rPr b="0" i="0" lang="en-US" sz="1800" u="none" cap="none" strike="noStrike">
                <a:solidFill>
                  <a:srgbClr val="FFFFFF"/>
                </a:solidFill>
                <a:latin typeface="DM Sans"/>
                <a:ea typeface="DM Sans"/>
                <a:cs typeface="DM Sans"/>
                <a:sym typeface="DM Sans"/>
              </a:rPr>
              <a:t>How much?</a:t>
            </a:r>
            <a:endParaRPr b="0" i="0" sz="1800" u="none" cap="none" strike="noStrike">
              <a:solidFill>
                <a:schemeClr val="dk1"/>
              </a:solidFill>
              <a:latin typeface="Calibri"/>
              <a:ea typeface="Calibri"/>
              <a:cs typeface="Calibri"/>
              <a:sym typeface="Calibri"/>
            </a:endParaRPr>
          </a:p>
        </p:txBody>
      </p:sp>
      <p:sp>
        <p:nvSpPr>
          <p:cNvPr id="124" name="Google Shape;124;p7"/>
          <p:cNvSpPr/>
          <p:nvPr/>
        </p:nvSpPr>
        <p:spPr>
          <a:xfrm>
            <a:off x="14058751" y="3052763"/>
            <a:ext cx="3276749" cy="1019175"/>
          </a:xfrm>
          <a:prstGeom prst="rect">
            <a:avLst/>
          </a:prstGeom>
          <a:solidFill>
            <a:srgbClr val="1B2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7"/>
          <p:cNvSpPr/>
          <p:nvPr/>
        </p:nvSpPr>
        <p:spPr>
          <a:xfrm>
            <a:off x="14200100" y="3262312"/>
            <a:ext cx="2994051" cy="638175"/>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1A9E8F"/>
              </a:buClr>
              <a:buSzPts val="1800"/>
              <a:buFont typeface="DM Sans"/>
              <a:buNone/>
            </a:pPr>
            <a:r>
              <a:rPr b="1" i="0" lang="en-US" sz="1800" u="none" cap="none" strike="noStrike">
                <a:solidFill>
                  <a:srgbClr val="1A9E8F"/>
                </a:solidFill>
                <a:highlight>
                  <a:srgbClr val="1B2A4A"/>
                </a:highlight>
                <a:latin typeface="DM Sans"/>
                <a:ea typeface="DM Sans"/>
                <a:cs typeface="DM Sans"/>
                <a:sym typeface="DM Sans"/>
              </a:rPr>
              <a:t>Score </a:t>
            </a:r>
            <a:r>
              <a:rPr b="0" i="0" lang="en-US" sz="1800" u="none" cap="none" strike="noStrike">
                <a:solidFill>
                  <a:srgbClr val="FFFFFF"/>
                </a:solidFill>
                <a:latin typeface="DM Sans"/>
                <a:ea typeface="DM Sans"/>
                <a:cs typeface="DM Sans"/>
                <a:sym typeface="DM Sans"/>
              </a:rPr>
              <a:t>F × T × A</a:t>
            </a:r>
            <a:endParaRPr b="0" i="0" sz="1800" u="none" cap="none" strike="noStrike">
              <a:solidFill>
                <a:schemeClr val="dk1"/>
              </a:solidFill>
              <a:latin typeface="Calibri"/>
              <a:ea typeface="Calibri"/>
              <a:cs typeface="Calibri"/>
              <a:sym typeface="Calibri"/>
            </a:endParaRPr>
          </a:p>
        </p:txBody>
      </p:sp>
      <p:sp>
        <p:nvSpPr>
          <p:cNvPr id="126" name="Google Shape;126;p7"/>
          <p:cNvSpPr/>
          <p:nvPr/>
        </p:nvSpPr>
        <p:spPr>
          <a:xfrm>
            <a:off x="952500" y="4943475"/>
            <a:ext cx="16383000" cy="9525"/>
          </a:xfrm>
          <a:prstGeom prst="rect">
            <a:avLst/>
          </a:prstGeom>
          <a:solidFill>
            <a:srgbClr val="E2E6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7"/>
          <p:cNvSpPr/>
          <p:nvPr/>
        </p:nvSpPr>
        <p:spPr>
          <a:xfrm>
            <a:off x="1219200" y="4338638"/>
            <a:ext cx="5878845" cy="385762"/>
          </a:xfrm>
          <a:prstGeom prst="rect">
            <a:avLst/>
          </a:prstGeom>
          <a:noFill/>
          <a:ln>
            <a:noFill/>
          </a:ln>
        </p:spPr>
        <p:txBody>
          <a:bodyPr anchorCtr="0" anchor="ctr" bIns="25400" lIns="25400" spcFirstLastPara="1" rIns="25400" wrap="square" tIns="25400">
            <a:noAutofit/>
          </a:bodyPr>
          <a:lstStyle/>
          <a:p>
            <a:pPr indent="0" lvl="0" marL="0" marR="0" rtl="0" algn="l">
              <a:spcBef>
                <a:spcPts val="0"/>
              </a:spcBef>
              <a:spcAft>
                <a:spcPts val="0"/>
              </a:spcAft>
              <a:buClr>
                <a:srgbClr val="FFFFFF"/>
              </a:buClr>
              <a:buSzPts val="1800"/>
              <a:buFont typeface="DM Sans"/>
              <a:buNone/>
            </a:pPr>
            <a:r>
              <a:rPr b="1" i="0" lang="en-US" sz="1800" u="none" cap="none" strike="noStrike">
                <a:solidFill>
                  <a:srgbClr val="FFFFFF"/>
                </a:solidFill>
                <a:highlight>
                  <a:srgbClr val="1A9E8F"/>
                </a:highlight>
                <a:latin typeface="DM Sans"/>
                <a:ea typeface="DM Sans"/>
                <a:cs typeface="DM Sans"/>
                <a:sym typeface="DM Sans"/>
              </a:rPr>
              <a:t>1</a:t>
            </a:r>
            <a:endParaRPr b="0" i="0" sz="1800" u="none" cap="none" strike="noStrike">
              <a:solidFill>
                <a:schemeClr val="dk1"/>
              </a:solidFill>
              <a:latin typeface="Calibri"/>
              <a:ea typeface="Calibri"/>
              <a:cs typeface="Calibri"/>
              <a:sym typeface="Calibri"/>
            </a:endParaRPr>
          </a:p>
        </p:txBody>
      </p:sp>
      <p:sp>
        <p:nvSpPr>
          <p:cNvPr id="128" name="Google Shape;128;p7"/>
          <p:cNvSpPr/>
          <p:nvPr/>
        </p:nvSpPr>
        <p:spPr>
          <a:xfrm>
            <a:off x="7943776" y="4495800"/>
            <a:ext cx="762000" cy="28575"/>
          </a:xfrm>
          <a:prstGeom prst="roundRect">
            <a:avLst>
              <a:gd fmla="val 50000" name="adj"/>
            </a:avLst>
          </a:prstGeom>
          <a:solidFill>
            <a:srgbClr val="E2E6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7"/>
          <p:cNvSpPr/>
          <p:nvPr/>
        </p:nvSpPr>
        <p:spPr>
          <a:xfrm>
            <a:off x="10237366" y="4495800"/>
            <a:ext cx="762000" cy="28575"/>
          </a:xfrm>
          <a:prstGeom prst="roundRect">
            <a:avLst>
              <a:gd fmla="val 50000" name="adj"/>
            </a:avLst>
          </a:prstGeom>
          <a:solidFill>
            <a:srgbClr val="E2E6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7"/>
          <p:cNvSpPr/>
          <p:nvPr/>
        </p:nvSpPr>
        <p:spPr>
          <a:xfrm>
            <a:off x="12530956" y="4495800"/>
            <a:ext cx="762000" cy="28575"/>
          </a:xfrm>
          <a:prstGeom prst="roundRect">
            <a:avLst>
              <a:gd fmla="val 50000" name="adj"/>
            </a:avLst>
          </a:prstGeom>
          <a:solidFill>
            <a:srgbClr val="E2E6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7"/>
          <p:cNvSpPr/>
          <p:nvPr/>
        </p:nvSpPr>
        <p:spPr>
          <a:xfrm>
            <a:off x="14058751" y="4071938"/>
            <a:ext cx="3276749" cy="881063"/>
          </a:xfrm>
          <a:prstGeom prst="rect">
            <a:avLst/>
          </a:prstGeom>
          <a:solidFill>
            <a:srgbClr val="F0FB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7"/>
          <p:cNvSpPr/>
          <p:nvPr/>
        </p:nvSpPr>
        <p:spPr>
          <a:xfrm>
            <a:off x="15316126" y="4495800"/>
            <a:ext cx="762000" cy="28575"/>
          </a:xfrm>
          <a:prstGeom prst="roundRect">
            <a:avLst>
              <a:gd fmla="val 50000" name="adj"/>
            </a:avLst>
          </a:prstGeom>
          <a:solidFill>
            <a:srgbClr val="1A9E8F">
              <a:alpha val="30196"/>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7"/>
          <p:cNvSpPr/>
          <p:nvPr/>
        </p:nvSpPr>
        <p:spPr>
          <a:xfrm>
            <a:off x="952500" y="4953000"/>
            <a:ext cx="16383000" cy="885825"/>
          </a:xfrm>
          <a:prstGeom prst="rect">
            <a:avLst/>
          </a:prstGeom>
          <a:solidFill>
            <a:srgbClr val="F5F7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7"/>
          <p:cNvSpPr/>
          <p:nvPr/>
        </p:nvSpPr>
        <p:spPr>
          <a:xfrm>
            <a:off x="952500" y="5829300"/>
            <a:ext cx="16383000" cy="9525"/>
          </a:xfrm>
          <a:prstGeom prst="rect">
            <a:avLst/>
          </a:prstGeom>
          <a:solidFill>
            <a:srgbClr val="E2E6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7"/>
          <p:cNvSpPr/>
          <p:nvPr/>
        </p:nvSpPr>
        <p:spPr>
          <a:xfrm>
            <a:off x="1219200" y="5219700"/>
            <a:ext cx="5878845" cy="390525"/>
          </a:xfrm>
          <a:prstGeom prst="rect">
            <a:avLst/>
          </a:prstGeom>
          <a:noFill/>
          <a:ln>
            <a:noFill/>
          </a:ln>
        </p:spPr>
        <p:txBody>
          <a:bodyPr anchorCtr="0" anchor="ctr" bIns="25400" lIns="25400" spcFirstLastPara="1" rIns="25400" wrap="square" tIns="25400">
            <a:noAutofit/>
          </a:bodyPr>
          <a:lstStyle/>
          <a:p>
            <a:pPr indent="0" lvl="0" marL="0" marR="0" rtl="0" algn="l">
              <a:spcBef>
                <a:spcPts val="0"/>
              </a:spcBef>
              <a:spcAft>
                <a:spcPts val="0"/>
              </a:spcAft>
              <a:buClr>
                <a:srgbClr val="FFFFFF"/>
              </a:buClr>
              <a:buSzPts val="1800"/>
              <a:buFont typeface="DM Sans"/>
              <a:buNone/>
            </a:pPr>
            <a:r>
              <a:rPr b="1" i="0" lang="en-US" sz="1800" u="none" cap="none" strike="noStrike">
                <a:solidFill>
                  <a:srgbClr val="FFFFFF"/>
                </a:solidFill>
                <a:highlight>
                  <a:srgbClr val="1A9E8F"/>
                </a:highlight>
                <a:latin typeface="DM Sans"/>
                <a:ea typeface="DM Sans"/>
                <a:cs typeface="DM Sans"/>
                <a:sym typeface="DM Sans"/>
              </a:rPr>
              <a:t>2</a:t>
            </a:r>
            <a:endParaRPr b="0" i="0" sz="1800" u="none" cap="none" strike="noStrike">
              <a:solidFill>
                <a:schemeClr val="dk1"/>
              </a:solidFill>
              <a:latin typeface="Calibri"/>
              <a:ea typeface="Calibri"/>
              <a:cs typeface="Calibri"/>
              <a:sym typeface="Calibri"/>
            </a:endParaRPr>
          </a:p>
        </p:txBody>
      </p:sp>
      <p:sp>
        <p:nvSpPr>
          <p:cNvPr id="136" name="Google Shape;136;p7"/>
          <p:cNvSpPr/>
          <p:nvPr/>
        </p:nvSpPr>
        <p:spPr>
          <a:xfrm>
            <a:off x="7943776" y="5381625"/>
            <a:ext cx="762000" cy="28575"/>
          </a:xfrm>
          <a:prstGeom prst="roundRect">
            <a:avLst>
              <a:gd fmla="val 50000" name="adj"/>
            </a:avLst>
          </a:prstGeom>
          <a:solidFill>
            <a:srgbClr val="E2E6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7"/>
          <p:cNvSpPr/>
          <p:nvPr/>
        </p:nvSpPr>
        <p:spPr>
          <a:xfrm>
            <a:off x="10237366" y="5381625"/>
            <a:ext cx="762000" cy="28575"/>
          </a:xfrm>
          <a:prstGeom prst="roundRect">
            <a:avLst>
              <a:gd fmla="val 50000" name="adj"/>
            </a:avLst>
          </a:prstGeom>
          <a:solidFill>
            <a:srgbClr val="E2E6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
          <p:cNvSpPr/>
          <p:nvPr/>
        </p:nvSpPr>
        <p:spPr>
          <a:xfrm>
            <a:off x="12530956" y="5381625"/>
            <a:ext cx="762000" cy="28575"/>
          </a:xfrm>
          <a:prstGeom prst="roundRect">
            <a:avLst>
              <a:gd fmla="val 50000" name="adj"/>
            </a:avLst>
          </a:prstGeom>
          <a:solidFill>
            <a:srgbClr val="E2E6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7"/>
          <p:cNvSpPr/>
          <p:nvPr/>
        </p:nvSpPr>
        <p:spPr>
          <a:xfrm>
            <a:off x="14058751" y="4953000"/>
            <a:ext cx="3276749" cy="885825"/>
          </a:xfrm>
          <a:prstGeom prst="rect">
            <a:avLst/>
          </a:prstGeom>
          <a:solidFill>
            <a:srgbClr val="EEF9F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7"/>
          <p:cNvSpPr/>
          <p:nvPr/>
        </p:nvSpPr>
        <p:spPr>
          <a:xfrm>
            <a:off x="15316126" y="5381625"/>
            <a:ext cx="762000" cy="28575"/>
          </a:xfrm>
          <a:prstGeom prst="roundRect">
            <a:avLst>
              <a:gd fmla="val 50000" name="adj"/>
            </a:avLst>
          </a:prstGeom>
          <a:solidFill>
            <a:srgbClr val="1A9E8F">
              <a:alpha val="30196"/>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7"/>
          <p:cNvSpPr/>
          <p:nvPr/>
        </p:nvSpPr>
        <p:spPr>
          <a:xfrm>
            <a:off x="1219200" y="6105525"/>
            <a:ext cx="5878845" cy="385762"/>
          </a:xfrm>
          <a:prstGeom prst="rect">
            <a:avLst/>
          </a:prstGeom>
          <a:noFill/>
          <a:ln>
            <a:noFill/>
          </a:ln>
        </p:spPr>
        <p:txBody>
          <a:bodyPr anchorCtr="0" anchor="ctr" bIns="25400" lIns="25400" spcFirstLastPara="1" rIns="25400" wrap="square" tIns="25400">
            <a:noAutofit/>
          </a:bodyPr>
          <a:lstStyle/>
          <a:p>
            <a:pPr indent="0" lvl="0" marL="0" marR="0" rtl="0" algn="l">
              <a:spcBef>
                <a:spcPts val="0"/>
              </a:spcBef>
              <a:spcAft>
                <a:spcPts val="0"/>
              </a:spcAft>
              <a:buClr>
                <a:srgbClr val="FFFFFF"/>
              </a:buClr>
              <a:buSzPts val="1800"/>
              <a:buFont typeface="DM Sans"/>
              <a:buNone/>
            </a:pPr>
            <a:r>
              <a:rPr b="1" i="0" lang="en-US" sz="1800" u="none" cap="none" strike="noStrike">
                <a:solidFill>
                  <a:srgbClr val="FFFFFF"/>
                </a:solidFill>
                <a:highlight>
                  <a:srgbClr val="1A9E8F"/>
                </a:highlight>
                <a:latin typeface="DM Sans"/>
                <a:ea typeface="DM Sans"/>
                <a:cs typeface="DM Sans"/>
                <a:sym typeface="DM Sans"/>
              </a:rPr>
              <a:t>3</a:t>
            </a:r>
            <a:endParaRPr b="0" i="0" sz="1800" u="none" cap="none" strike="noStrike">
              <a:solidFill>
                <a:schemeClr val="dk1"/>
              </a:solidFill>
              <a:latin typeface="Calibri"/>
              <a:ea typeface="Calibri"/>
              <a:cs typeface="Calibri"/>
              <a:sym typeface="Calibri"/>
            </a:endParaRPr>
          </a:p>
        </p:txBody>
      </p:sp>
      <p:sp>
        <p:nvSpPr>
          <p:cNvPr id="142" name="Google Shape;142;p7"/>
          <p:cNvSpPr/>
          <p:nvPr/>
        </p:nvSpPr>
        <p:spPr>
          <a:xfrm>
            <a:off x="7943776" y="6267450"/>
            <a:ext cx="762000" cy="28575"/>
          </a:xfrm>
          <a:prstGeom prst="roundRect">
            <a:avLst>
              <a:gd fmla="val 50000" name="adj"/>
            </a:avLst>
          </a:prstGeom>
          <a:solidFill>
            <a:srgbClr val="E2E6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7"/>
          <p:cNvSpPr/>
          <p:nvPr/>
        </p:nvSpPr>
        <p:spPr>
          <a:xfrm>
            <a:off x="10237366" y="6267450"/>
            <a:ext cx="762000" cy="28575"/>
          </a:xfrm>
          <a:prstGeom prst="roundRect">
            <a:avLst>
              <a:gd fmla="val 50000" name="adj"/>
            </a:avLst>
          </a:prstGeom>
          <a:solidFill>
            <a:srgbClr val="E2E6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7"/>
          <p:cNvSpPr/>
          <p:nvPr/>
        </p:nvSpPr>
        <p:spPr>
          <a:xfrm>
            <a:off x="12530956" y="6267450"/>
            <a:ext cx="762000" cy="28575"/>
          </a:xfrm>
          <a:prstGeom prst="roundRect">
            <a:avLst>
              <a:gd fmla="val 50000" name="adj"/>
            </a:avLst>
          </a:prstGeom>
          <a:solidFill>
            <a:srgbClr val="E2E6E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7"/>
          <p:cNvSpPr/>
          <p:nvPr/>
        </p:nvSpPr>
        <p:spPr>
          <a:xfrm>
            <a:off x="14058751" y="5838825"/>
            <a:ext cx="3276749" cy="881063"/>
          </a:xfrm>
          <a:prstGeom prst="rect">
            <a:avLst/>
          </a:prstGeom>
          <a:solidFill>
            <a:srgbClr val="F0FB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7"/>
          <p:cNvSpPr/>
          <p:nvPr/>
        </p:nvSpPr>
        <p:spPr>
          <a:xfrm>
            <a:off x="15316126" y="6267450"/>
            <a:ext cx="762000" cy="28575"/>
          </a:xfrm>
          <a:prstGeom prst="roundRect">
            <a:avLst>
              <a:gd fmla="val 50000" name="adj"/>
            </a:avLst>
          </a:prstGeom>
          <a:solidFill>
            <a:srgbClr val="1A9E8F">
              <a:alpha val="30196"/>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7"/>
          <p:cNvSpPr/>
          <p:nvPr/>
        </p:nvSpPr>
        <p:spPr>
          <a:xfrm>
            <a:off x="952500" y="6986588"/>
            <a:ext cx="16383000" cy="792435"/>
          </a:xfrm>
          <a:prstGeom prst="roundRect">
            <a:avLst>
              <a:gd fmla="val 9616" name="adj"/>
            </a:avLst>
          </a:prstGeom>
          <a:solidFill>
            <a:srgbClr val="FFF6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7"/>
          <p:cNvSpPr/>
          <p:nvPr/>
        </p:nvSpPr>
        <p:spPr>
          <a:xfrm>
            <a:off x="952500" y="6986588"/>
            <a:ext cx="57150" cy="792435"/>
          </a:xfrm>
          <a:prstGeom prst="rect">
            <a:avLst/>
          </a:prstGeom>
          <a:solidFill>
            <a:srgbClr val="F5C8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7"/>
          <p:cNvSpPr/>
          <p:nvPr/>
        </p:nvSpPr>
        <p:spPr>
          <a:xfrm>
            <a:off x="1295400" y="7196138"/>
            <a:ext cx="342900" cy="411435"/>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2D2D2D"/>
              </a:buClr>
              <a:buSzPts val="2100"/>
              <a:buFont typeface="DM Sans"/>
              <a:buNone/>
            </a:pPr>
            <a:r>
              <a:rPr b="0" i="0" lang="en-US" sz="2100" u="none" cap="none" strike="noStrike">
                <a:solidFill>
                  <a:srgbClr val="2D2D2D"/>
                </a:solidFill>
                <a:latin typeface="DM Sans"/>
                <a:ea typeface="DM Sans"/>
                <a:cs typeface="DM Sans"/>
                <a:sym typeface="DM Sans"/>
              </a:rPr>
              <a:t>💬</a:t>
            </a:r>
            <a:endParaRPr b="0" i="0" sz="2100" u="none" cap="none" strike="noStrike">
              <a:solidFill>
                <a:schemeClr val="dk1"/>
              </a:solidFill>
              <a:latin typeface="Calibri"/>
              <a:ea typeface="Calibri"/>
              <a:cs typeface="Calibri"/>
              <a:sym typeface="Calibri"/>
            </a:endParaRPr>
          </a:p>
        </p:txBody>
      </p:sp>
      <p:sp>
        <p:nvSpPr>
          <p:cNvPr id="150" name="Google Shape;150;p7"/>
          <p:cNvSpPr/>
          <p:nvPr/>
        </p:nvSpPr>
        <p:spPr>
          <a:xfrm>
            <a:off x="1714500" y="7222778"/>
            <a:ext cx="7451058" cy="358080"/>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2D2D2D"/>
              </a:buClr>
              <a:buSzPts val="1800"/>
              <a:buFont typeface="DM Sans"/>
              <a:buNone/>
            </a:pPr>
            <a:r>
              <a:rPr b="1" i="0" lang="en-US" sz="1800" u="none" cap="none" strike="noStrike">
                <a:solidFill>
                  <a:srgbClr val="2D2D2D"/>
                </a:solidFill>
                <a:latin typeface="DM Sans"/>
                <a:ea typeface="DM Sans"/>
                <a:cs typeface="DM Sans"/>
                <a:sym typeface="DM Sans"/>
              </a:rPr>
              <a:t>Pick the highest score. </a:t>
            </a:r>
            <a:r>
              <a:rPr b="0" i="0" lang="en-US" sz="1800" u="none" cap="none" strike="noStrike">
                <a:solidFill>
                  <a:srgbClr val="2D2D2D"/>
                </a:solidFill>
                <a:latin typeface="DM Sans"/>
                <a:ea typeface="DM Sans"/>
                <a:cs typeface="DM Sans"/>
                <a:sym typeface="DM Sans"/>
              </a:rPr>
              <a:t>That's your automation target for today.</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155" name="Shape 155"/>
        <p:cNvGrpSpPr/>
        <p:nvPr/>
      </p:nvGrpSpPr>
      <p:grpSpPr>
        <a:xfrm>
          <a:off x="0" y="0"/>
          <a:ext cx="0" cy="0"/>
          <a:chOff x="0" y="0"/>
          <a:chExt cx="0" cy="0"/>
        </a:xfrm>
      </p:grpSpPr>
      <p:sp>
        <p:nvSpPr>
          <p:cNvPr id="156" name="Google Shape;156;p8"/>
          <p:cNvSpPr/>
          <p:nvPr/>
        </p:nvSpPr>
        <p:spPr>
          <a:xfrm>
            <a:off x="952500" y="838200"/>
            <a:ext cx="10256245"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Our Shared Use Case</a:t>
            </a:r>
            <a:endParaRPr b="0" i="0" sz="4800" u="none" cap="none" strike="noStrike">
              <a:solidFill>
                <a:schemeClr val="dk1"/>
              </a:solidFill>
              <a:latin typeface="Calibri"/>
              <a:ea typeface="Calibri"/>
              <a:cs typeface="Calibri"/>
              <a:sym typeface="Calibri"/>
            </a:endParaRPr>
          </a:p>
        </p:txBody>
      </p:sp>
      <p:sp>
        <p:nvSpPr>
          <p:cNvPr id="157" name="Google Shape;157;p8"/>
          <p:cNvSpPr/>
          <p:nvPr/>
        </p:nvSpPr>
        <p:spPr>
          <a:xfrm>
            <a:off x="952500" y="1554435"/>
            <a:ext cx="10256245"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Lead capture — every business has a version of this.</a:t>
            </a:r>
            <a:endParaRPr b="0" i="0" sz="3000" u="none" cap="none" strike="noStrike">
              <a:solidFill>
                <a:schemeClr val="dk1"/>
              </a:solidFill>
              <a:latin typeface="Calibri"/>
              <a:ea typeface="Calibri"/>
              <a:cs typeface="Calibri"/>
              <a:sym typeface="Calibri"/>
            </a:endParaRPr>
          </a:p>
        </p:txBody>
      </p:sp>
      <p:sp>
        <p:nvSpPr>
          <p:cNvPr id="158" name="Google Shape;158;p8"/>
          <p:cNvSpPr/>
          <p:nvPr/>
        </p:nvSpPr>
        <p:spPr>
          <a:xfrm>
            <a:off x="952500" y="2659335"/>
            <a:ext cx="7924800" cy="1652588"/>
          </a:xfrm>
          <a:prstGeom prst="roundRect">
            <a:avLst>
              <a:gd fmla="val 8069"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8"/>
          <p:cNvSpPr/>
          <p:nvPr/>
        </p:nvSpPr>
        <p:spPr>
          <a:xfrm>
            <a:off x="952500" y="2659335"/>
            <a:ext cx="7924800" cy="47625"/>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8"/>
          <p:cNvSpPr/>
          <p:nvPr/>
        </p:nvSpPr>
        <p:spPr>
          <a:xfrm>
            <a:off x="1295400" y="3259410"/>
            <a:ext cx="457200" cy="5381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D2D2D"/>
              </a:buClr>
              <a:buSzPts val="3000"/>
              <a:buFont typeface="DM Sans"/>
              <a:buNone/>
            </a:pPr>
            <a:r>
              <a:rPr b="0" i="0" lang="en-US" sz="3000" u="none" cap="none" strike="noStrike">
                <a:solidFill>
                  <a:srgbClr val="2D2D2D"/>
                </a:solidFill>
                <a:latin typeface="DM Sans"/>
                <a:ea typeface="DM Sans"/>
                <a:cs typeface="DM Sans"/>
                <a:sym typeface="DM Sans"/>
              </a:rPr>
              <a:t>📨</a:t>
            </a:r>
            <a:endParaRPr b="0" i="0" sz="3000" u="none" cap="none" strike="noStrike">
              <a:solidFill>
                <a:schemeClr val="dk1"/>
              </a:solidFill>
              <a:latin typeface="Calibri"/>
              <a:ea typeface="Calibri"/>
              <a:cs typeface="Calibri"/>
              <a:sym typeface="Calibri"/>
            </a:endParaRPr>
          </a:p>
        </p:txBody>
      </p:sp>
      <p:sp>
        <p:nvSpPr>
          <p:cNvPr id="161" name="Google Shape;161;p8"/>
          <p:cNvSpPr/>
          <p:nvPr/>
        </p:nvSpPr>
        <p:spPr>
          <a:xfrm>
            <a:off x="1905000" y="2973660"/>
            <a:ext cx="2632636"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1</a:t>
            </a:r>
            <a:endParaRPr b="0" i="0" sz="1800" u="none" cap="none" strike="noStrike">
              <a:solidFill>
                <a:schemeClr val="dk1"/>
              </a:solidFill>
              <a:latin typeface="Calibri"/>
              <a:ea typeface="Calibri"/>
              <a:cs typeface="Calibri"/>
              <a:sym typeface="Calibri"/>
            </a:endParaRPr>
          </a:p>
        </p:txBody>
      </p:sp>
      <p:sp>
        <p:nvSpPr>
          <p:cNvPr id="162" name="Google Shape;162;p8"/>
          <p:cNvSpPr/>
          <p:nvPr/>
        </p:nvSpPr>
        <p:spPr>
          <a:xfrm>
            <a:off x="1905000" y="3311798"/>
            <a:ext cx="2632636" cy="4333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Form submitted</a:t>
            </a:r>
            <a:endParaRPr b="0" i="0" sz="2400" u="none" cap="none" strike="noStrike">
              <a:solidFill>
                <a:schemeClr val="dk1"/>
              </a:solidFill>
              <a:latin typeface="Calibri"/>
              <a:ea typeface="Calibri"/>
              <a:cs typeface="Calibri"/>
              <a:sym typeface="Calibri"/>
            </a:endParaRPr>
          </a:p>
        </p:txBody>
      </p:sp>
      <p:sp>
        <p:nvSpPr>
          <p:cNvPr id="163" name="Google Shape;163;p8"/>
          <p:cNvSpPr/>
          <p:nvPr/>
        </p:nvSpPr>
        <p:spPr>
          <a:xfrm>
            <a:off x="1905000" y="3745185"/>
            <a:ext cx="2632636"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Someone reaches out</a:t>
            </a:r>
            <a:endParaRPr b="0" i="0" sz="1800" u="none" cap="none" strike="noStrike">
              <a:solidFill>
                <a:schemeClr val="dk1"/>
              </a:solidFill>
              <a:latin typeface="Calibri"/>
              <a:ea typeface="Calibri"/>
              <a:cs typeface="Calibri"/>
              <a:sym typeface="Calibri"/>
            </a:endParaRPr>
          </a:p>
        </p:txBody>
      </p:sp>
      <p:sp>
        <p:nvSpPr>
          <p:cNvPr id="164" name="Google Shape;164;p8"/>
          <p:cNvSpPr/>
          <p:nvPr/>
        </p:nvSpPr>
        <p:spPr>
          <a:xfrm>
            <a:off x="952500" y="4464323"/>
            <a:ext cx="7924800" cy="1652588"/>
          </a:xfrm>
          <a:prstGeom prst="roundRect">
            <a:avLst>
              <a:gd fmla="val 8069"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8"/>
          <p:cNvSpPr/>
          <p:nvPr/>
        </p:nvSpPr>
        <p:spPr>
          <a:xfrm>
            <a:off x="952500" y="4464323"/>
            <a:ext cx="7924800" cy="47625"/>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8"/>
          <p:cNvSpPr/>
          <p:nvPr/>
        </p:nvSpPr>
        <p:spPr>
          <a:xfrm>
            <a:off x="1295400" y="5064398"/>
            <a:ext cx="457200" cy="5381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D2D2D"/>
              </a:buClr>
              <a:buSzPts val="3000"/>
              <a:buFont typeface="DM Sans"/>
              <a:buNone/>
            </a:pPr>
            <a:r>
              <a:rPr b="0" i="0" lang="en-US" sz="3000" u="none" cap="none" strike="noStrike">
                <a:solidFill>
                  <a:srgbClr val="2D2D2D"/>
                </a:solidFill>
                <a:latin typeface="DM Sans"/>
                <a:ea typeface="DM Sans"/>
                <a:cs typeface="DM Sans"/>
                <a:sym typeface="DM Sans"/>
              </a:rPr>
              <a:t>📊</a:t>
            </a:r>
            <a:endParaRPr b="0" i="0" sz="3000" u="none" cap="none" strike="noStrike">
              <a:solidFill>
                <a:schemeClr val="dk1"/>
              </a:solidFill>
              <a:latin typeface="Calibri"/>
              <a:ea typeface="Calibri"/>
              <a:cs typeface="Calibri"/>
              <a:sym typeface="Calibri"/>
            </a:endParaRPr>
          </a:p>
        </p:txBody>
      </p:sp>
      <p:sp>
        <p:nvSpPr>
          <p:cNvPr id="167" name="Google Shape;167;p8"/>
          <p:cNvSpPr/>
          <p:nvPr/>
        </p:nvSpPr>
        <p:spPr>
          <a:xfrm>
            <a:off x="1905000" y="4778648"/>
            <a:ext cx="2303822"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2</a:t>
            </a:r>
            <a:endParaRPr b="0" i="0" sz="1800" u="none" cap="none" strike="noStrike">
              <a:solidFill>
                <a:schemeClr val="dk1"/>
              </a:solidFill>
              <a:latin typeface="Calibri"/>
              <a:ea typeface="Calibri"/>
              <a:cs typeface="Calibri"/>
              <a:sym typeface="Calibri"/>
            </a:endParaRPr>
          </a:p>
        </p:txBody>
      </p:sp>
      <p:sp>
        <p:nvSpPr>
          <p:cNvPr id="168" name="Google Shape;168;p8"/>
          <p:cNvSpPr/>
          <p:nvPr/>
        </p:nvSpPr>
        <p:spPr>
          <a:xfrm>
            <a:off x="1905000" y="5116785"/>
            <a:ext cx="2303822" cy="4333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Store the lead</a:t>
            </a:r>
            <a:endParaRPr b="0" i="0" sz="2400" u="none" cap="none" strike="noStrike">
              <a:solidFill>
                <a:schemeClr val="dk1"/>
              </a:solidFill>
              <a:latin typeface="Calibri"/>
              <a:ea typeface="Calibri"/>
              <a:cs typeface="Calibri"/>
              <a:sym typeface="Calibri"/>
            </a:endParaRPr>
          </a:p>
        </p:txBody>
      </p:sp>
      <p:sp>
        <p:nvSpPr>
          <p:cNvPr id="169" name="Google Shape;169;p8"/>
          <p:cNvSpPr/>
          <p:nvPr/>
        </p:nvSpPr>
        <p:spPr>
          <a:xfrm>
            <a:off x="1905000" y="5550173"/>
            <a:ext cx="2303822"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Sheet, CRM, or DB</a:t>
            </a:r>
            <a:endParaRPr b="0" i="0" sz="1800" u="none" cap="none" strike="noStrike">
              <a:solidFill>
                <a:schemeClr val="dk1"/>
              </a:solidFill>
              <a:latin typeface="Calibri"/>
              <a:ea typeface="Calibri"/>
              <a:cs typeface="Calibri"/>
              <a:sym typeface="Calibri"/>
            </a:endParaRPr>
          </a:p>
        </p:txBody>
      </p:sp>
      <p:sp>
        <p:nvSpPr>
          <p:cNvPr id="170" name="Google Shape;170;p8"/>
          <p:cNvSpPr/>
          <p:nvPr/>
        </p:nvSpPr>
        <p:spPr>
          <a:xfrm>
            <a:off x="952500" y="6269310"/>
            <a:ext cx="7924800" cy="1652588"/>
          </a:xfrm>
          <a:prstGeom prst="roundRect">
            <a:avLst>
              <a:gd fmla="val 8069"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8"/>
          <p:cNvSpPr/>
          <p:nvPr/>
        </p:nvSpPr>
        <p:spPr>
          <a:xfrm>
            <a:off x="952500" y="6269310"/>
            <a:ext cx="7924800" cy="47625"/>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8"/>
          <p:cNvSpPr/>
          <p:nvPr/>
        </p:nvSpPr>
        <p:spPr>
          <a:xfrm>
            <a:off x="1295400" y="6869385"/>
            <a:ext cx="457200" cy="5381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D2D2D"/>
              </a:buClr>
              <a:buSzPts val="3000"/>
              <a:buFont typeface="DM Sans"/>
              <a:buNone/>
            </a:pPr>
            <a:r>
              <a:rPr b="0" i="0" lang="en-US" sz="3000" u="none" cap="none" strike="noStrike">
                <a:solidFill>
                  <a:srgbClr val="2D2D2D"/>
                </a:solidFill>
                <a:latin typeface="DM Sans"/>
                <a:ea typeface="DM Sans"/>
                <a:cs typeface="DM Sans"/>
                <a:sym typeface="DM Sans"/>
              </a:rPr>
              <a:t>✉️</a:t>
            </a:r>
            <a:endParaRPr b="0" i="0" sz="3000" u="none" cap="none" strike="noStrike">
              <a:solidFill>
                <a:schemeClr val="dk1"/>
              </a:solidFill>
              <a:latin typeface="Calibri"/>
              <a:ea typeface="Calibri"/>
              <a:cs typeface="Calibri"/>
              <a:sym typeface="Calibri"/>
            </a:endParaRPr>
          </a:p>
        </p:txBody>
      </p:sp>
      <p:sp>
        <p:nvSpPr>
          <p:cNvPr id="173" name="Google Shape;173;p8"/>
          <p:cNvSpPr/>
          <p:nvPr/>
        </p:nvSpPr>
        <p:spPr>
          <a:xfrm>
            <a:off x="1905000" y="6583635"/>
            <a:ext cx="3122704"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3</a:t>
            </a:r>
            <a:endParaRPr b="0" i="0" sz="1800" u="none" cap="none" strike="noStrike">
              <a:solidFill>
                <a:schemeClr val="dk1"/>
              </a:solidFill>
              <a:latin typeface="Calibri"/>
              <a:ea typeface="Calibri"/>
              <a:cs typeface="Calibri"/>
              <a:sym typeface="Calibri"/>
            </a:endParaRPr>
          </a:p>
        </p:txBody>
      </p:sp>
      <p:sp>
        <p:nvSpPr>
          <p:cNvPr id="174" name="Google Shape;174;p8"/>
          <p:cNvSpPr/>
          <p:nvPr/>
        </p:nvSpPr>
        <p:spPr>
          <a:xfrm>
            <a:off x="1905000" y="6921773"/>
            <a:ext cx="3122704" cy="4333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Send confirmation</a:t>
            </a:r>
            <a:endParaRPr b="0" i="0" sz="2400" u="none" cap="none" strike="noStrike">
              <a:solidFill>
                <a:schemeClr val="dk1"/>
              </a:solidFill>
              <a:latin typeface="Calibri"/>
              <a:ea typeface="Calibri"/>
              <a:cs typeface="Calibri"/>
              <a:sym typeface="Calibri"/>
            </a:endParaRPr>
          </a:p>
        </p:txBody>
      </p:sp>
      <p:sp>
        <p:nvSpPr>
          <p:cNvPr id="175" name="Google Shape;175;p8"/>
          <p:cNvSpPr/>
          <p:nvPr/>
        </p:nvSpPr>
        <p:spPr>
          <a:xfrm>
            <a:off x="1905000" y="7355160"/>
            <a:ext cx="3122704"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Sender knows they're seen</a:t>
            </a:r>
            <a:endParaRPr b="0" i="0" sz="1800" u="none" cap="none" strike="noStrike">
              <a:solidFill>
                <a:schemeClr val="dk1"/>
              </a:solidFill>
              <a:latin typeface="Calibri"/>
              <a:ea typeface="Calibri"/>
              <a:cs typeface="Calibri"/>
              <a:sym typeface="Calibri"/>
            </a:endParaRPr>
          </a:p>
        </p:txBody>
      </p:sp>
      <p:sp>
        <p:nvSpPr>
          <p:cNvPr id="176" name="Google Shape;176;p8"/>
          <p:cNvSpPr/>
          <p:nvPr/>
        </p:nvSpPr>
        <p:spPr>
          <a:xfrm>
            <a:off x="952500" y="8074298"/>
            <a:ext cx="7924800" cy="1652588"/>
          </a:xfrm>
          <a:prstGeom prst="roundRect">
            <a:avLst>
              <a:gd fmla="val 8069"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8"/>
          <p:cNvSpPr/>
          <p:nvPr/>
        </p:nvSpPr>
        <p:spPr>
          <a:xfrm>
            <a:off x="952500" y="8074298"/>
            <a:ext cx="7924800" cy="47625"/>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8"/>
          <p:cNvSpPr/>
          <p:nvPr/>
        </p:nvSpPr>
        <p:spPr>
          <a:xfrm>
            <a:off x="1295400" y="8674373"/>
            <a:ext cx="457200" cy="5381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D2D2D"/>
              </a:buClr>
              <a:buSzPts val="3000"/>
              <a:buFont typeface="DM Sans"/>
              <a:buNone/>
            </a:pPr>
            <a:r>
              <a:rPr b="0" i="0" lang="en-US" sz="3000" u="none" cap="none" strike="noStrike">
                <a:solidFill>
                  <a:srgbClr val="2D2D2D"/>
                </a:solidFill>
                <a:latin typeface="DM Sans"/>
                <a:ea typeface="DM Sans"/>
                <a:cs typeface="DM Sans"/>
                <a:sym typeface="DM Sans"/>
              </a:rPr>
              <a:t>🔔</a:t>
            </a:r>
            <a:endParaRPr b="0" i="0" sz="3000" u="none" cap="none" strike="noStrike">
              <a:solidFill>
                <a:schemeClr val="dk1"/>
              </a:solidFill>
              <a:latin typeface="Calibri"/>
              <a:ea typeface="Calibri"/>
              <a:cs typeface="Calibri"/>
              <a:sym typeface="Calibri"/>
            </a:endParaRPr>
          </a:p>
        </p:txBody>
      </p:sp>
      <p:sp>
        <p:nvSpPr>
          <p:cNvPr id="179" name="Google Shape;179;p8"/>
          <p:cNvSpPr/>
          <p:nvPr/>
        </p:nvSpPr>
        <p:spPr>
          <a:xfrm>
            <a:off x="1905000" y="8388623"/>
            <a:ext cx="2573454"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4</a:t>
            </a:r>
            <a:endParaRPr b="0" i="0" sz="1800" u="none" cap="none" strike="noStrike">
              <a:solidFill>
                <a:schemeClr val="dk1"/>
              </a:solidFill>
              <a:latin typeface="Calibri"/>
              <a:ea typeface="Calibri"/>
              <a:cs typeface="Calibri"/>
              <a:sym typeface="Calibri"/>
            </a:endParaRPr>
          </a:p>
        </p:txBody>
      </p:sp>
      <p:sp>
        <p:nvSpPr>
          <p:cNvPr id="180" name="Google Shape;180;p8"/>
          <p:cNvSpPr/>
          <p:nvPr/>
        </p:nvSpPr>
        <p:spPr>
          <a:xfrm>
            <a:off x="1905000" y="8726760"/>
            <a:ext cx="2573454" cy="4333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Notify the team</a:t>
            </a:r>
            <a:endParaRPr b="0" i="0" sz="2400" u="none" cap="none" strike="noStrike">
              <a:solidFill>
                <a:schemeClr val="dk1"/>
              </a:solidFill>
              <a:latin typeface="Calibri"/>
              <a:ea typeface="Calibri"/>
              <a:cs typeface="Calibri"/>
              <a:sym typeface="Calibri"/>
            </a:endParaRPr>
          </a:p>
        </p:txBody>
      </p:sp>
      <p:sp>
        <p:nvSpPr>
          <p:cNvPr id="181" name="Google Shape;181;p8"/>
          <p:cNvSpPr/>
          <p:nvPr/>
        </p:nvSpPr>
        <p:spPr>
          <a:xfrm>
            <a:off x="1905000" y="9160148"/>
            <a:ext cx="2573454"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Someone follows up</a:t>
            </a:r>
            <a:endParaRPr b="0" i="0" sz="1800" u="none" cap="none" strike="noStrike">
              <a:solidFill>
                <a:schemeClr val="dk1"/>
              </a:solidFill>
              <a:latin typeface="Calibri"/>
              <a:ea typeface="Calibri"/>
              <a:cs typeface="Calibri"/>
              <a:sym typeface="Calibri"/>
            </a:endParaRPr>
          </a:p>
        </p:txBody>
      </p:sp>
      <p:sp>
        <p:nvSpPr>
          <p:cNvPr id="182" name="Google Shape;182;p8"/>
          <p:cNvSpPr/>
          <p:nvPr/>
        </p:nvSpPr>
        <p:spPr>
          <a:xfrm>
            <a:off x="9410700" y="4852095"/>
            <a:ext cx="7924800" cy="1241971"/>
          </a:xfrm>
          <a:prstGeom prst="roundRect">
            <a:avLst>
              <a:gd fmla="val 6135" name="adj"/>
            </a:avLst>
          </a:prstGeom>
          <a:solidFill>
            <a:srgbClr val="E8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8"/>
          <p:cNvSpPr/>
          <p:nvPr/>
        </p:nvSpPr>
        <p:spPr>
          <a:xfrm>
            <a:off x="9410700" y="4852095"/>
            <a:ext cx="57150" cy="1241971"/>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8"/>
          <p:cNvSpPr/>
          <p:nvPr/>
        </p:nvSpPr>
        <p:spPr>
          <a:xfrm>
            <a:off x="9772650" y="5099745"/>
            <a:ext cx="7495794" cy="784771"/>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1B2A4A"/>
              </a:buClr>
              <a:buSzPts val="2100"/>
              <a:buFont typeface="DM Sans"/>
              <a:buNone/>
            </a:pPr>
            <a:r>
              <a:rPr b="1" i="0" lang="en-US" sz="2100" u="none" cap="none" strike="noStrike">
                <a:solidFill>
                  <a:srgbClr val="1B2A4A"/>
                </a:solidFill>
                <a:latin typeface="DM Sans"/>
                <a:ea typeface="DM Sans"/>
                <a:cs typeface="DM Sans"/>
                <a:sym typeface="DM Sans"/>
              </a:rPr>
              <a:t>Why one example? </a:t>
            </a:r>
            <a:r>
              <a:rPr b="0" i="0" lang="en-US" sz="2100" u="none" cap="none" strike="noStrike">
                <a:solidFill>
                  <a:srgbClr val="2D2D2D"/>
                </a:solidFill>
                <a:highlight>
                  <a:srgbClr val="E8F7F5"/>
                </a:highlight>
                <a:latin typeface="DM Sans"/>
                <a:ea typeface="DM Sans"/>
                <a:cs typeface="DM Sans"/>
                <a:sym typeface="DM Sans"/>
              </a:rPr>
              <a:t>So your brain doesn't have to keep switching contexts.</a:t>
            </a:r>
            <a:endParaRPr b="0" i="0" sz="2100" u="none" cap="none" strike="noStrike">
              <a:solidFill>
                <a:schemeClr val="dk1"/>
              </a:solidFill>
              <a:latin typeface="Calibri"/>
              <a:ea typeface="Calibri"/>
              <a:cs typeface="Calibri"/>
              <a:sym typeface="Calibri"/>
            </a:endParaRPr>
          </a:p>
        </p:txBody>
      </p:sp>
      <p:sp>
        <p:nvSpPr>
          <p:cNvPr id="185" name="Google Shape;185;p8"/>
          <p:cNvSpPr/>
          <p:nvPr/>
        </p:nvSpPr>
        <p:spPr>
          <a:xfrm>
            <a:off x="9410700" y="6360765"/>
            <a:ext cx="7924800" cy="1173361"/>
          </a:xfrm>
          <a:prstGeom prst="roundRect">
            <a:avLst>
              <a:gd fmla="val 6494" name="adj"/>
            </a:avLst>
          </a:prstGeom>
          <a:solidFill>
            <a:srgbClr val="1B2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8"/>
          <p:cNvSpPr/>
          <p:nvPr/>
        </p:nvSpPr>
        <p:spPr>
          <a:xfrm>
            <a:off x="9753600" y="6627465"/>
            <a:ext cx="2223522" cy="358080"/>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SWAP THE LABEL</a:t>
            </a:r>
            <a:endParaRPr b="0" i="0" sz="1800" u="none" cap="none" strike="noStrike">
              <a:solidFill>
                <a:schemeClr val="dk1"/>
              </a:solidFill>
              <a:latin typeface="Calibri"/>
              <a:ea typeface="Calibri"/>
              <a:cs typeface="Calibri"/>
              <a:sym typeface="Calibri"/>
            </a:endParaRPr>
          </a:p>
        </p:txBody>
      </p:sp>
      <p:sp>
        <p:nvSpPr>
          <p:cNvPr id="187" name="Google Shape;187;p8"/>
          <p:cNvSpPr/>
          <p:nvPr/>
        </p:nvSpPr>
        <p:spPr>
          <a:xfrm>
            <a:off x="11965484" y="6627465"/>
            <a:ext cx="5177930" cy="678061"/>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FFFFFF"/>
              </a:buClr>
              <a:buSzPts val="1800"/>
              <a:buFont typeface="DM Sans"/>
              <a:buNone/>
            </a:pPr>
            <a:r>
              <a:rPr b="0" i="1" lang="en-US" sz="1800" u="none" cap="none" strike="noStrike">
                <a:solidFill>
                  <a:srgbClr val="FFFFFF"/>
                </a:solidFill>
                <a:latin typeface="DM Sans"/>
                <a:ea typeface="DM Sans"/>
                <a:cs typeface="DM Sans"/>
                <a:sym typeface="DM Sans"/>
              </a:rPr>
              <a:t>Lead → applicant → student → customer. Same shape.</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192" name="Shape 192"/>
        <p:cNvGrpSpPr/>
        <p:nvPr/>
      </p:nvGrpSpPr>
      <p:grpSpPr>
        <a:xfrm>
          <a:off x="0" y="0"/>
          <a:ext cx="0" cy="0"/>
          <a:chOff x="0" y="0"/>
          <a:chExt cx="0" cy="0"/>
        </a:xfrm>
      </p:grpSpPr>
      <p:sp>
        <p:nvSpPr>
          <p:cNvPr id="193" name="Google Shape;193;p9"/>
          <p:cNvSpPr/>
          <p:nvPr/>
        </p:nvSpPr>
        <p:spPr>
          <a:xfrm>
            <a:off x="952500" y="838200"/>
            <a:ext cx="9064020"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Every Workflow Has a Shape</a:t>
            </a:r>
            <a:endParaRPr b="0" i="0" sz="4800" u="none" cap="none" strike="noStrike">
              <a:solidFill>
                <a:schemeClr val="dk1"/>
              </a:solidFill>
              <a:latin typeface="Calibri"/>
              <a:ea typeface="Calibri"/>
              <a:cs typeface="Calibri"/>
              <a:sym typeface="Calibri"/>
            </a:endParaRPr>
          </a:p>
        </p:txBody>
      </p:sp>
      <p:sp>
        <p:nvSpPr>
          <p:cNvPr id="194" name="Google Shape;194;p9"/>
          <p:cNvSpPr/>
          <p:nvPr/>
        </p:nvSpPr>
        <p:spPr>
          <a:xfrm>
            <a:off x="952500" y="1554435"/>
            <a:ext cx="9064020"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Before tools, we need clarity.</a:t>
            </a:r>
            <a:endParaRPr b="0" i="0" sz="3000" u="none" cap="none" strike="noStrike">
              <a:solidFill>
                <a:schemeClr val="dk1"/>
              </a:solidFill>
              <a:latin typeface="Calibri"/>
              <a:ea typeface="Calibri"/>
              <a:cs typeface="Calibri"/>
              <a:sym typeface="Calibri"/>
            </a:endParaRPr>
          </a:p>
        </p:txBody>
      </p:sp>
      <p:sp>
        <p:nvSpPr>
          <p:cNvPr id="195" name="Google Shape;195;p9"/>
          <p:cNvSpPr/>
          <p:nvPr/>
        </p:nvSpPr>
        <p:spPr>
          <a:xfrm>
            <a:off x="952500" y="2659335"/>
            <a:ext cx="16383000" cy="1021035"/>
          </a:xfrm>
          <a:prstGeom prst="roundRect">
            <a:avLst>
              <a:gd fmla="val 13060"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9"/>
          <p:cNvSpPr/>
          <p:nvPr/>
        </p:nvSpPr>
        <p:spPr>
          <a:xfrm>
            <a:off x="1409700" y="3019797"/>
            <a:ext cx="209550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TRIGGER</a:t>
            </a:r>
            <a:endParaRPr b="0" i="0" sz="1800" u="none" cap="none" strike="noStrike">
              <a:solidFill>
                <a:schemeClr val="dk1"/>
              </a:solidFill>
              <a:latin typeface="Calibri"/>
              <a:ea typeface="Calibri"/>
              <a:cs typeface="Calibri"/>
              <a:sym typeface="Calibri"/>
            </a:endParaRPr>
          </a:p>
        </p:txBody>
      </p:sp>
      <p:sp>
        <p:nvSpPr>
          <p:cNvPr id="197" name="Google Shape;197;p9"/>
          <p:cNvSpPr/>
          <p:nvPr/>
        </p:nvSpPr>
        <p:spPr>
          <a:xfrm>
            <a:off x="3695700" y="2964135"/>
            <a:ext cx="14500860" cy="449535"/>
          </a:xfrm>
          <a:prstGeom prst="rect">
            <a:avLst/>
          </a:prstGeom>
          <a:noFill/>
          <a:ln>
            <a:noFill/>
          </a:ln>
        </p:spPr>
        <p:txBody>
          <a:bodyPr anchorCtr="0" anchor="t" bIns="25400" lIns="25400" spcFirstLastPara="1" rIns="25400" wrap="square" tIns="25400">
            <a:noAutofit/>
          </a:bodyPr>
          <a:lstStyle/>
          <a:p>
            <a:pPr indent="0" lvl="0" marL="0" marR="0" rtl="0" algn="l">
              <a:lnSpc>
                <a:spcPct val="92903"/>
              </a:lnSpc>
              <a:spcBef>
                <a:spcPts val="0"/>
              </a:spcBef>
              <a:spcAft>
                <a:spcPts val="0"/>
              </a:spcAft>
              <a:buClr>
                <a:srgbClr val="1B2A4A"/>
              </a:buClr>
              <a:buSzPts val="2700"/>
              <a:buFont typeface="DM Sans"/>
              <a:buNone/>
            </a:pPr>
            <a:r>
              <a:rPr b="1" i="0" lang="en-US" sz="2700" u="none" cap="none" strike="noStrike">
                <a:solidFill>
                  <a:srgbClr val="1B2A4A"/>
                </a:solidFill>
                <a:latin typeface="DM Sans"/>
                <a:ea typeface="DM Sans"/>
                <a:cs typeface="DM Sans"/>
                <a:sym typeface="DM Sans"/>
              </a:rPr>
              <a:t>What starts the workflow?</a:t>
            </a:r>
            <a:endParaRPr b="0" i="0" sz="2700" u="none" cap="none" strike="noStrike">
              <a:solidFill>
                <a:schemeClr val="dk1"/>
              </a:solidFill>
              <a:latin typeface="Calibri"/>
              <a:ea typeface="Calibri"/>
              <a:cs typeface="Calibri"/>
              <a:sym typeface="Calibri"/>
            </a:endParaRPr>
          </a:p>
        </p:txBody>
      </p:sp>
      <p:sp>
        <p:nvSpPr>
          <p:cNvPr id="198" name="Google Shape;198;p9"/>
          <p:cNvSpPr/>
          <p:nvPr/>
        </p:nvSpPr>
        <p:spPr>
          <a:xfrm>
            <a:off x="952500" y="3870871"/>
            <a:ext cx="16383000" cy="1021035"/>
          </a:xfrm>
          <a:prstGeom prst="roundRect">
            <a:avLst>
              <a:gd fmla="val 13060"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9"/>
          <p:cNvSpPr/>
          <p:nvPr/>
        </p:nvSpPr>
        <p:spPr>
          <a:xfrm>
            <a:off x="1409700" y="4231332"/>
            <a:ext cx="209550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INPUTS</a:t>
            </a:r>
            <a:endParaRPr b="0" i="0" sz="1800" u="none" cap="none" strike="noStrike">
              <a:solidFill>
                <a:schemeClr val="dk1"/>
              </a:solidFill>
              <a:latin typeface="Calibri"/>
              <a:ea typeface="Calibri"/>
              <a:cs typeface="Calibri"/>
              <a:sym typeface="Calibri"/>
            </a:endParaRPr>
          </a:p>
        </p:txBody>
      </p:sp>
      <p:sp>
        <p:nvSpPr>
          <p:cNvPr id="200" name="Google Shape;200;p9"/>
          <p:cNvSpPr/>
          <p:nvPr/>
        </p:nvSpPr>
        <p:spPr>
          <a:xfrm>
            <a:off x="3695700" y="4175671"/>
            <a:ext cx="14500860" cy="449535"/>
          </a:xfrm>
          <a:prstGeom prst="rect">
            <a:avLst/>
          </a:prstGeom>
          <a:noFill/>
          <a:ln>
            <a:noFill/>
          </a:ln>
        </p:spPr>
        <p:txBody>
          <a:bodyPr anchorCtr="0" anchor="t" bIns="25400" lIns="25400" spcFirstLastPara="1" rIns="25400" wrap="square" tIns="25400">
            <a:noAutofit/>
          </a:bodyPr>
          <a:lstStyle/>
          <a:p>
            <a:pPr indent="0" lvl="0" marL="0" marR="0" rtl="0" algn="l">
              <a:lnSpc>
                <a:spcPct val="92903"/>
              </a:lnSpc>
              <a:spcBef>
                <a:spcPts val="0"/>
              </a:spcBef>
              <a:spcAft>
                <a:spcPts val="0"/>
              </a:spcAft>
              <a:buClr>
                <a:srgbClr val="1B2A4A"/>
              </a:buClr>
              <a:buSzPts val="2700"/>
              <a:buFont typeface="DM Sans"/>
              <a:buNone/>
            </a:pPr>
            <a:r>
              <a:rPr b="1" i="0" lang="en-US" sz="2700" u="none" cap="none" strike="noStrike">
                <a:solidFill>
                  <a:srgbClr val="1B2A4A"/>
                </a:solidFill>
                <a:latin typeface="DM Sans"/>
                <a:ea typeface="DM Sans"/>
                <a:cs typeface="DM Sans"/>
                <a:sym typeface="DM Sans"/>
              </a:rPr>
              <a:t>What data comes in?</a:t>
            </a:r>
            <a:endParaRPr b="0" i="0" sz="2700" u="none" cap="none" strike="noStrike">
              <a:solidFill>
                <a:schemeClr val="dk1"/>
              </a:solidFill>
              <a:latin typeface="Calibri"/>
              <a:ea typeface="Calibri"/>
              <a:cs typeface="Calibri"/>
              <a:sym typeface="Calibri"/>
            </a:endParaRPr>
          </a:p>
        </p:txBody>
      </p:sp>
      <p:sp>
        <p:nvSpPr>
          <p:cNvPr id="201" name="Google Shape;201;p9"/>
          <p:cNvSpPr/>
          <p:nvPr/>
        </p:nvSpPr>
        <p:spPr>
          <a:xfrm>
            <a:off x="952500" y="5082406"/>
            <a:ext cx="16383000" cy="1021035"/>
          </a:xfrm>
          <a:prstGeom prst="roundRect">
            <a:avLst>
              <a:gd fmla="val 13060"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9"/>
          <p:cNvSpPr/>
          <p:nvPr/>
        </p:nvSpPr>
        <p:spPr>
          <a:xfrm>
            <a:off x="1409700" y="5442868"/>
            <a:ext cx="209550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STEPS</a:t>
            </a:r>
            <a:endParaRPr b="0" i="0" sz="1800" u="none" cap="none" strike="noStrike">
              <a:solidFill>
                <a:schemeClr val="dk1"/>
              </a:solidFill>
              <a:latin typeface="Calibri"/>
              <a:ea typeface="Calibri"/>
              <a:cs typeface="Calibri"/>
              <a:sym typeface="Calibri"/>
            </a:endParaRPr>
          </a:p>
        </p:txBody>
      </p:sp>
      <p:sp>
        <p:nvSpPr>
          <p:cNvPr id="203" name="Google Shape;203;p9"/>
          <p:cNvSpPr/>
          <p:nvPr/>
        </p:nvSpPr>
        <p:spPr>
          <a:xfrm>
            <a:off x="3695700" y="5387206"/>
            <a:ext cx="14500860" cy="449535"/>
          </a:xfrm>
          <a:prstGeom prst="rect">
            <a:avLst/>
          </a:prstGeom>
          <a:noFill/>
          <a:ln>
            <a:noFill/>
          </a:ln>
        </p:spPr>
        <p:txBody>
          <a:bodyPr anchorCtr="0" anchor="t" bIns="25400" lIns="25400" spcFirstLastPara="1" rIns="25400" wrap="square" tIns="25400">
            <a:noAutofit/>
          </a:bodyPr>
          <a:lstStyle/>
          <a:p>
            <a:pPr indent="0" lvl="0" marL="0" marR="0" rtl="0" algn="l">
              <a:lnSpc>
                <a:spcPct val="92903"/>
              </a:lnSpc>
              <a:spcBef>
                <a:spcPts val="0"/>
              </a:spcBef>
              <a:spcAft>
                <a:spcPts val="0"/>
              </a:spcAft>
              <a:buClr>
                <a:srgbClr val="1B2A4A"/>
              </a:buClr>
              <a:buSzPts val="2700"/>
              <a:buFont typeface="DM Sans"/>
              <a:buNone/>
            </a:pPr>
            <a:r>
              <a:rPr b="1" i="0" lang="en-US" sz="2700" u="none" cap="none" strike="noStrike">
                <a:solidFill>
                  <a:srgbClr val="1B2A4A"/>
                </a:solidFill>
                <a:latin typeface="DM Sans"/>
                <a:ea typeface="DM Sans"/>
                <a:cs typeface="DM Sans"/>
                <a:sym typeface="DM Sans"/>
              </a:rPr>
              <a:t>What happens in order?</a:t>
            </a:r>
            <a:endParaRPr b="0" i="0" sz="2700" u="none" cap="none" strike="noStrike">
              <a:solidFill>
                <a:schemeClr val="dk1"/>
              </a:solidFill>
              <a:latin typeface="Calibri"/>
              <a:ea typeface="Calibri"/>
              <a:cs typeface="Calibri"/>
              <a:sym typeface="Calibri"/>
            </a:endParaRPr>
          </a:p>
        </p:txBody>
      </p:sp>
      <p:sp>
        <p:nvSpPr>
          <p:cNvPr id="204" name="Google Shape;204;p9"/>
          <p:cNvSpPr/>
          <p:nvPr/>
        </p:nvSpPr>
        <p:spPr>
          <a:xfrm>
            <a:off x="952500" y="6293941"/>
            <a:ext cx="16383000" cy="1021035"/>
          </a:xfrm>
          <a:prstGeom prst="roundRect">
            <a:avLst>
              <a:gd fmla="val 13060"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9"/>
          <p:cNvSpPr/>
          <p:nvPr/>
        </p:nvSpPr>
        <p:spPr>
          <a:xfrm>
            <a:off x="1409700" y="6654403"/>
            <a:ext cx="209550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OUTPUT</a:t>
            </a:r>
            <a:endParaRPr b="0" i="0" sz="1800" u="none" cap="none" strike="noStrike">
              <a:solidFill>
                <a:schemeClr val="dk1"/>
              </a:solidFill>
              <a:latin typeface="Calibri"/>
              <a:ea typeface="Calibri"/>
              <a:cs typeface="Calibri"/>
              <a:sym typeface="Calibri"/>
            </a:endParaRPr>
          </a:p>
        </p:txBody>
      </p:sp>
      <p:sp>
        <p:nvSpPr>
          <p:cNvPr id="206" name="Google Shape;206;p9"/>
          <p:cNvSpPr/>
          <p:nvPr/>
        </p:nvSpPr>
        <p:spPr>
          <a:xfrm>
            <a:off x="3695700" y="6598741"/>
            <a:ext cx="14500860" cy="449535"/>
          </a:xfrm>
          <a:prstGeom prst="rect">
            <a:avLst/>
          </a:prstGeom>
          <a:noFill/>
          <a:ln>
            <a:noFill/>
          </a:ln>
        </p:spPr>
        <p:txBody>
          <a:bodyPr anchorCtr="0" anchor="t" bIns="25400" lIns="25400" spcFirstLastPara="1" rIns="25400" wrap="square" tIns="25400">
            <a:noAutofit/>
          </a:bodyPr>
          <a:lstStyle/>
          <a:p>
            <a:pPr indent="0" lvl="0" marL="0" marR="0" rtl="0" algn="l">
              <a:lnSpc>
                <a:spcPct val="92903"/>
              </a:lnSpc>
              <a:spcBef>
                <a:spcPts val="0"/>
              </a:spcBef>
              <a:spcAft>
                <a:spcPts val="0"/>
              </a:spcAft>
              <a:buClr>
                <a:srgbClr val="1B2A4A"/>
              </a:buClr>
              <a:buSzPts val="2700"/>
              <a:buFont typeface="DM Sans"/>
              <a:buNone/>
            </a:pPr>
            <a:r>
              <a:rPr b="1" i="0" lang="en-US" sz="2700" u="none" cap="none" strike="noStrike">
                <a:solidFill>
                  <a:srgbClr val="1B2A4A"/>
                </a:solidFill>
                <a:latin typeface="DM Sans"/>
                <a:ea typeface="DM Sans"/>
                <a:cs typeface="DM Sans"/>
                <a:sym typeface="DM Sans"/>
              </a:rPr>
              <a:t>What do you get at the end?</a:t>
            </a:r>
            <a:endParaRPr b="0" i="0" sz="2700" u="none" cap="none" strike="noStrike">
              <a:solidFill>
                <a:schemeClr val="dk1"/>
              </a:solidFill>
              <a:latin typeface="Calibri"/>
              <a:ea typeface="Calibri"/>
              <a:cs typeface="Calibri"/>
              <a:sym typeface="Calibri"/>
            </a:endParaRPr>
          </a:p>
        </p:txBody>
      </p:sp>
      <p:sp>
        <p:nvSpPr>
          <p:cNvPr id="207" name="Google Shape;207;p9"/>
          <p:cNvSpPr/>
          <p:nvPr/>
        </p:nvSpPr>
        <p:spPr>
          <a:xfrm>
            <a:off x="952500" y="8618265"/>
            <a:ext cx="16383000" cy="906735"/>
          </a:xfrm>
          <a:prstGeom prst="roundRect">
            <a:avLst>
              <a:gd fmla="val 8404" name="adj"/>
            </a:avLst>
          </a:prstGeom>
          <a:solidFill>
            <a:srgbClr val="1B2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9"/>
          <p:cNvSpPr/>
          <p:nvPr/>
        </p:nvSpPr>
        <p:spPr>
          <a:xfrm>
            <a:off x="1295400" y="8923065"/>
            <a:ext cx="1323930" cy="358080"/>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CHECK-IN</a:t>
            </a:r>
            <a:endParaRPr b="0" i="0" sz="1800" u="none" cap="none" strike="noStrike">
              <a:solidFill>
                <a:schemeClr val="dk1"/>
              </a:solidFill>
              <a:latin typeface="Calibri"/>
              <a:ea typeface="Calibri"/>
              <a:cs typeface="Calibri"/>
              <a:sym typeface="Calibri"/>
            </a:endParaRPr>
          </a:p>
        </p:txBody>
      </p:sp>
      <p:sp>
        <p:nvSpPr>
          <p:cNvPr id="209" name="Google Shape;209;p9"/>
          <p:cNvSpPr/>
          <p:nvPr/>
        </p:nvSpPr>
        <p:spPr>
          <a:xfrm>
            <a:off x="2689473" y="8884965"/>
            <a:ext cx="5778259" cy="411435"/>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FFFFFF"/>
              </a:buClr>
              <a:buSzPts val="2100"/>
              <a:buFont typeface="DM Sans"/>
              <a:buNone/>
            </a:pPr>
            <a:r>
              <a:rPr b="0" i="1" lang="en-US" sz="2100" u="none" cap="none" strike="noStrike">
                <a:solidFill>
                  <a:srgbClr val="FFFFFF"/>
                </a:solidFill>
                <a:latin typeface="DM Sans"/>
                <a:ea typeface="DM Sans"/>
                <a:cs typeface="DM Sans"/>
                <a:sym typeface="DM Sans"/>
              </a:rPr>
              <a:t>"In our lead example — what's the trigger?"</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214" name="Shape 214"/>
        <p:cNvGrpSpPr/>
        <p:nvPr/>
      </p:nvGrpSpPr>
      <p:grpSpPr>
        <a:xfrm>
          <a:off x="0" y="0"/>
          <a:ext cx="0" cy="0"/>
          <a:chOff x="0" y="0"/>
          <a:chExt cx="0" cy="0"/>
        </a:xfrm>
      </p:grpSpPr>
      <p:sp>
        <p:nvSpPr>
          <p:cNvPr id="215" name="Google Shape;215;p10"/>
          <p:cNvSpPr/>
          <p:nvPr/>
        </p:nvSpPr>
        <p:spPr>
          <a:xfrm>
            <a:off x="952500" y="838200"/>
            <a:ext cx="9272669"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Workflow Map: Lead Capture</a:t>
            </a:r>
            <a:endParaRPr b="0" i="0" sz="4800" u="none" cap="none" strike="noStrike">
              <a:solidFill>
                <a:schemeClr val="dk1"/>
              </a:solidFill>
              <a:latin typeface="Calibri"/>
              <a:ea typeface="Calibri"/>
              <a:cs typeface="Calibri"/>
              <a:sym typeface="Calibri"/>
            </a:endParaRPr>
          </a:p>
        </p:txBody>
      </p:sp>
      <p:sp>
        <p:nvSpPr>
          <p:cNvPr id="216" name="Google Shape;216;p10"/>
          <p:cNvSpPr/>
          <p:nvPr/>
        </p:nvSpPr>
        <p:spPr>
          <a:xfrm>
            <a:off x="952500" y="1554435"/>
            <a:ext cx="9272669"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In plain English first. Tools second.</a:t>
            </a:r>
            <a:endParaRPr b="0" i="0" sz="3000" u="none" cap="none" strike="noStrike">
              <a:solidFill>
                <a:schemeClr val="dk1"/>
              </a:solidFill>
              <a:latin typeface="Calibri"/>
              <a:ea typeface="Calibri"/>
              <a:cs typeface="Calibri"/>
              <a:sym typeface="Calibri"/>
            </a:endParaRPr>
          </a:p>
        </p:txBody>
      </p:sp>
      <p:sp>
        <p:nvSpPr>
          <p:cNvPr id="217" name="Google Shape;217;p10"/>
          <p:cNvSpPr/>
          <p:nvPr/>
        </p:nvSpPr>
        <p:spPr>
          <a:xfrm>
            <a:off x="952500" y="2506935"/>
            <a:ext cx="16383000" cy="3848100"/>
          </a:xfrm>
          <a:prstGeom prst="roundRect">
            <a:avLst>
              <a:gd fmla="val 346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0"/>
          <p:cNvSpPr/>
          <p:nvPr/>
        </p:nvSpPr>
        <p:spPr>
          <a:xfrm>
            <a:off x="1409700" y="2945085"/>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TRIGGER</a:t>
            </a:r>
            <a:endParaRPr b="0" i="0" sz="1800" u="none" cap="none" strike="noStrike">
              <a:solidFill>
                <a:schemeClr val="dk1"/>
              </a:solidFill>
              <a:latin typeface="Calibri"/>
              <a:ea typeface="Calibri"/>
              <a:cs typeface="Calibri"/>
              <a:sym typeface="Calibri"/>
            </a:endParaRPr>
          </a:p>
        </p:txBody>
      </p:sp>
      <p:sp>
        <p:nvSpPr>
          <p:cNvPr id="219" name="Google Shape;219;p10"/>
          <p:cNvSpPr/>
          <p:nvPr/>
        </p:nvSpPr>
        <p:spPr>
          <a:xfrm>
            <a:off x="3352800" y="2887935"/>
            <a:ext cx="5665872"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A new </a:t>
            </a:r>
            <a:r>
              <a:rPr b="1" i="0" lang="en-US" sz="2250" u="none" cap="none" strike="noStrike">
                <a:solidFill>
                  <a:srgbClr val="1B2A4A"/>
                </a:solidFill>
                <a:latin typeface="DM Sans"/>
                <a:ea typeface="DM Sans"/>
                <a:cs typeface="DM Sans"/>
                <a:sym typeface="DM Sans"/>
              </a:rPr>
              <a:t>lead form submission </a:t>
            </a:r>
            <a:r>
              <a:rPr b="0" i="0" lang="en-US" sz="2250" u="none" cap="none" strike="noStrike">
                <a:solidFill>
                  <a:srgbClr val="2D2D2D"/>
                </a:solidFill>
                <a:latin typeface="DM Sans"/>
                <a:ea typeface="DM Sans"/>
                <a:cs typeface="DM Sans"/>
                <a:sym typeface="DM Sans"/>
              </a:rPr>
              <a:t>comes in</a:t>
            </a:r>
            <a:endParaRPr b="0" i="0" sz="2250" u="none" cap="none" strike="noStrike">
              <a:solidFill>
                <a:schemeClr val="dk1"/>
              </a:solidFill>
              <a:latin typeface="Calibri"/>
              <a:ea typeface="Calibri"/>
              <a:cs typeface="Calibri"/>
              <a:sym typeface="Calibri"/>
            </a:endParaRPr>
          </a:p>
        </p:txBody>
      </p:sp>
      <p:sp>
        <p:nvSpPr>
          <p:cNvPr id="220" name="Google Shape;220;p10"/>
          <p:cNvSpPr/>
          <p:nvPr/>
        </p:nvSpPr>
        <p:spPr>
          <a:xfrm>
            <a:off x="1409700" y="3488010"/>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INPUTS</a:t>
            </a:r>
            <a:endParaRPr b="0" i="0" sz="1800" u="none" cap="none" strike="noStrike">
              <a:solidFill>
                <a:schemeClr val="dk1"/>
              </a:solidFill>
              <a:latin typeface="Calibri"/>
              <a:ea typeface="Calibri"/>
              <a:cs typeface="Calibri"/>
              <a:sym typeface="Calibri"/>
            </a:endParaRPr>
          </a:p>
        </p:txBody>
      </p:sp>
      <p:sp>
        <p:nvSpPr>
          <p:cNvPr id="221" name="Google Shape;221;p10"/>
          <p:cNvSpPr/>
          <p:nvPr/>
        </p:nvSpPr>
        <p:spPr>
          <a:xfrm>
            <a:off x="1409700" y="4030935"/>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1</a:t>
            </a:r>
            <a:endParaRPr b="0" i="0" sz="1800" u="none" cap="none" strike="noStrike">
              <a:solidFill>
                <a:schemeClr val="dk1"/>
              </a:solidFill>
              <a:latin typeface="Calibri"/>
              <a:ea typeface="Calibri"/>
              <a:cs typeface="Calibri"/>
              <a:sym typeface="Calibri"/>
            </a:endParaRPr>
          </a:p>
        </p:txBody>
      </p:sp>
      <p:sp>
        <p:nvSpPr>
          <p:cNvPr id="222" name="Google Shape;222;p10"/>
          <p:cNvSpPr/>
          <p:nvPr/>
        </p:nvSpPr>
        <p:spPr>
          <a:xfrm>
            <a:off x="1409700" y="4573860"/>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2</a:t>
            </a:r>
            <a:endParaRPr b="0" i="0" sz="1800" u="none" cap="none" strike="noStrike">
              <a:solidFill>
                <a:schemeClr val="dk1"/>
              </a:solidFill>
              <a:latin typeface="Calibri"/>
              <a:ea typeface="Calibri"/>
              <a:cs typeface="Calibri"/>
              <a:sym typeface="Calibri"/>
            </a:endParaRPr>
          </a:p>
        </p:txBody>
      </p:sp>
      <p:sp>
        <p:nvSpPr>
          <p:cNvPr id="223" name="Google Shape;223;p10"/>
          <p:cNvSpPr/>
          <p:nvPr/>
        </p:nvSpPr>
        <p:spPr>
          <a:xfrm>
            <a:off x="1409700" y="5116785"/>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3</a:t>
            </a:r>
            <a:endParaRPr b="0" i="0" sz="1800" u="none" cap="none" strike="noStrike">
              <a:solidFill>
                <a:schemeClr val="dk1"/>
              </a:solidFill>
              <a:latin typeface="Calibri"/>
              <a:ea typeface="Calibri"/>
              <a:cs typeface="Calibri"/>
              <a:sym typeface="Calibri"/>
            </a:endParaRPr>
          </a:p>
        </p:txBody>
      </p:sp>
      <p:sp>
        <p:nvSpPr>
          <p:cNvPr id="224" name="Google Shape;224;p10"/>
          <p:cNvSpPr/>
          <p:nvPr/>
        </p:nvSpPr>
        <p:spPr>
          <a:xfrm>
            <a:off x="1409700" y="5659710"/>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OUTPUT</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229" name="Shape 229"/>
        <p:cNvGrpSpPr/>
        <p:nvPr/>
      </p:nvGrpSpPr>
      <p:grpSpPr>
        <a:xfrm>
          <a:off x="0" y="0"/>
          <a:ext cx="0" cy="0"/>
          <a:chOff x="0" y="0"/>
          <a:chExt cx="0" cy="0"/>
        </a:xfrm>
      </p:grpSpPr>
      <p:sp>
        <p:nvSpPr>
          <p:cNvPr id="230" name="Google Shape;230;p11"/>
          <p:cNvSpPr/>
          <p:nvPr/>
        </p:nvSpPr>
        <p:spPr>
          <a:xfrm>
            <a:off x="952500" y="838200"/>
            <a:ext cx="9272669"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Workflow Map: Lead Capture</a:t>
            </a:r>
            <a:endParaRPr b="0" i="0" sz="4800" u="none" cap="none" strike="noStrike">
              <a:solidFill>
                <a:schemeClr val="dk1"/>
              </a:solidFill>
              <a:latin typeface="Calibri"/>
              <a:ea typeface="Calibri"/>
              <a:cs typeface="Calibri"/>
              <a:sym typeface="Calibri"/>
            </a:endParaRPr>
          </a:p>
        </p:txBody>
      </p:sp>
      <p:sp>
        <p:nvSpPr>
          <p:cNvPr id="231" name="Google Shape;231;p11"/>
          <p:cNvSpPr/>
          <p:nvPr/>
        </p:nvSpPr>
        <p:spPr>
          <a:xfrm>
            <a:off x="952500" y="1554435"/>
            <a:ext cx="9272669"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In plain English first. Tools second.</a:t>
            </a:r>
            <a:endParaRPr b="0" i="0" sz="3000" u="none" cap="none" strike="noStrike">
              <a:solidFill>
                <a:schemeClr val="dk1"/>
              </a:solidFill>
              <a:latin typeface="Calibri"/>
              <a:ea typeface="Calibri"/>
              <a:cs typeface="Calibri"/>
              <a:sym typeface="Calibri"/>
            </a:endParaRPr>
          </a:p>
        </p:txBody>
      </p:sp>
      <p:sp>
        <p:nvSpPr>
          <p:cNvPr id="232" name="Google Shape;232;p11"/>
          <p:cNvSpPr/>
          <p:nvPr/>
        </p:nvSpPr>
        <p:spPr>
          <a:xfrm>
            <a:off x="952500" y="2506935"/>
            <a:ext cx="16383000" cy="3848100"/>
          </a:xfrm>
          <a:prstGeom prst="roundRect">
            <a:avLst>
              <a:gd fmla="val 346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11"/>
          <p:cNvSpPr/>
          <p:nvPr/>
        </p:nvSpPr>
        <p:spPr>
          <a:xfrm>
            <a:off x="1409700" y="2945085"/>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TRIGGER</a:t>
            </a:r>
            <a:endParaRPr b="0" i="0" sz="1800" u="none" cap="none" strike="noStrike">
              <a:solidFill>
                <a:schemeClr val="dk1"/>
              </a:solidFill>
              <a:latin typeface="Calibri"/>
              <a:ea typeface="Calibri"/>
              <a:cs typeface="Calibri"/>
              <a:sym typeface="Calibri"/>
            </a:endParaRPr>
          </a:p>
        </p:txBody>
      </p:sp>
      <p:sp>
        <p:nvSpPr>
          <p:cNvPr id="234" name="Google Shape;234;p11"/>
          <p:cNvSpPr/>
          <p:nvPr/>
        </p:nvSpPr>
        <p:spPr>
          <a:xfrm>
            <a:off x="3352800" y="2887935"/>
            <a:ext cx="5665872"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A new </a:t>
            </a:r>
            <a:r>
              <a:rPr b="1" i="0" lang="en-US" sz="2250" u="none" cap="none" strike="noStrike">
                <a:solidFill>
                  <a:srgbClr val="1B2A4A"/>
                </a:solidFill>
                <a:latin typeface="DM Sans"/>
                <a:ea typeface="DM Sans"/>
                <a:cs typeface="DM Sans"/>
                <a:sym typeface="DM Sans"/>
              </a:rPr>
              <a:t>lead form submission </a:t>
            </a:r>
            <a:r>
              <a:rPr b="0" i="0" lang="en-US" sz="2250" u="none" cap="none" strike="noStrike">
                <a:solidFill>
                  <a:srgbClr val="2D2D2D"/>
                </a:solidFill>
                <a:latin typeface="DM Sans"/>
                <a:ea typeface="DM Sans"/>
                <a:cs typeface="DM Sans"/>
                <a:sym typeface="DM Sans"/>
              </a:rPr>
              <a:t>comes in</a:t>
            </a:r>
            <a:endParaRPr b="0" i="0" sz="2250" u="none" cap="none" strike="noStrike">
              <a:solidFill>
                <a:schemeClr val="dk1"/>
              </a:solidFill>
              <a:latin typeface="Calibri"/>
              <a:ea typeface="Calibri"/>
              <a:cs typeface="Calibri"/>
              <a:sym typeface="Calibri"/>
            </a:endParaRPr>
          </a:p>
        </p:txBody>
      </p:sp>
      <p:sp>
        <p:nvSpPr>
          <p:cNvPr id="235" name="Google Shape;235;p11"/>
          <p:cNvSpPr/>
          <p:nvPr/>
        </p:nvSpPr>
        <p:spPr>
          <a:xfrm>
            <a:off x="1409700" y="3488010"/>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INPUTS</a:t>
            </a:r>
            <a:endParaRPr b="0" i="0" sz="1800" u="none" cap="none" strike="noStrike">
              <a:solidFill>
                <a:schemeClr val="dk1"/>
              </a:solidFill>
              <a:latin typeface="Calibri"/>
              <a:ea typeface="Calibri"/>
              <a:cs typeface="Calibri"/>
              <a:sym typeface="Calibri"/>
            </a:endParaRPr>
          </a:p>
        </p:txBody>
      </p:sp>
      <p:sp>
        <p:nvSpPr>
          <p:cNvPr id="236" name="Google Shape;236;p11"/>
          <p:cNvSpPr/>
          <p:nvPr/>
        </p:nvSpPr>
        <p:spPr>
          <a:xfrm>
            <a:off x="3352800" y="3430860"/>
            <a:ext cx="3196374"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Name, email, message</a:t>
            </a:r>
            <a:endParaRPr b="0" i="0" sz="2250" u="none" cap="none" strike="noStrike">
              <a:solidFill>
                <a:schemeClr val="dk1"/>
              </a:solidFill>
              <a:latin typeface="Calibri"/>
              <a:ea typeface="Calibri"/>
              <a:cs typeface="Calibri"/>
              <a:sym typeface="Calibri"/>
            </a:endParaRPr>
          </a:p>
        </p:txBody>
      </p:sp>
      <p:sp>
        <p:nvSpPr>
          <p:cNvPr id="237" name="Google Shape;237;p11"/>
          <p:cNvSpPr/>
          <p:nvPr/>
        </p:nvSpPr>
        <p:spPr>
          <a:xfrm>
            <a:off x="1409700" y="4030935"/>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1</a:t>
            </a:r>
            <a:endParaRPr b="0" i="0" sz="1800" u="none" cap="none" strike="noStrike">
              <a:solidFill>
                <a:schemeClr val="dk1"/>
              </a:solidFill>
              <a:latin typeface="Calibri"/>
              <a:ea typeface="Calibri"/>
              <a:cs typeface="Calibri"/>
              <a:sym typeface="Calibri"/>
            </a:endParaRPr>
          </a:p>
        </p:txBody>
      </p:sp>
      <p:sp>
        <p:nvSpPr>
          <p:cNvPr id="238" name="Google Shape;238;p11"/>
          <p:cNvSpPr/>
          <p:nvPr/>
        </p:nvSpPr>
        <p:spPr>
          <a:xfrm>
            <a:off x="1409700" y="4573860"/>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2</a:t>
            </a:r>
            <a:endParaRPr b="0" i="0" sz="1800" u="none" cap="none" strike="noStrike">
              <a:solidFill>
                <a:schemeClr val="dk1"/>
              </a:solidFill>
              <a:latin typeface="Calibri"/>
              <a:ea typeface="Calibri"/>
              <a:cs typeface="Calibri"/>
              <a:sym typeface="Calibri"/>
            </a:endParaRPr>
          </a:p>
        </p:txBody>
      </p:sp>
      <p:sp>
        <p:nvSpPr>
          <p:cNvPr id="239" name="Google Shape;239;p11"/>
          <p:cNvSpPr/>
          <p:nvPr/>
        </p:nvSpPr>
        <p:spPr>
          <a:xfrm>
            <a:off x="1409700" y="5116785"/>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3</a:t>
            </a:r>
            <a:endParaRPr b="0" i="0" sz="1800" u="none" cap="none" strike="noStrike">
              <a:solidFill>
                <a:schemeClr val="dk1"/>
              </a:solidFill>
              <a:latin typeface="Calibri"/>
              <a:ea typeface="Calibri"/>
              <a:cs typeface="Calibri"/>
              <a:sym typeface="Calibri"/>
            </a:endParaRPr>
          </a:p>
        </p:txBody>
      </p:sp>
      <p:sp>
        <p:nvSpPr>
          <p:cNvPr id="240" name="Google Shape;240;p11"/>
          <p:cNvSpPr/>
          <p:nvPr/>
        </p:nvSpPr>
        <p:spPr>
          <a:xfrm>
            <a:off x="1409700" y="5659710"/>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OUTPUT</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245" name="Shape 245"/>
        <p:cNvGrpSpPr/>
        <p:nvPr/>
      </p:nvGrpSpPr>
      <p:grpSpPr>
        <a:xfrm>
          <a:off x="0" y="0"/>
          <a:ext cx="0" cy="0"/>
          <a:chOff x="0" y="0"/>
          <a:chExt cx="0" cy="0"/>
        </a:xfrm>
      </p:grpSpPr>
      <p:sp>
        <p:nvSpPr>
          <p:cNvPr id="246" name="Google Shape;246;p12"/>
          <p:cNvSpPr/>
          <p:nvPr/>
        </p:nvSpPr>
        <p:spPr>
          <a:xfrm>
            <a:off x="952500" y="838200"/>
            <a:ext cx="9272669"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Workflow Map: Lead Capture</a:t>
            </a:r>
            <a:endParaRPr b="0" i="0" sz="4800" u="none" cap="none" strike="noStrike">
              <a:solidFill>
                <a:schemeClr val="dk1"/>
              </a:solidFill>
              <a:latin typeface="Calibri"/>
              <a:ea typeface="Calibri"/>
              <a:cs typeface="Calibri"/>
              <a:sym typeface="Calibri"/>
            </a:endParaRPr>
          </a:p>
        </p:txBody>
      </p:sp>
      <p:sp>
        <p:nvSpPr>
          <p:cNvPr id="247" name="Google Shape;247;p12"/>
          <p:cNvSpPr/>
          <p:nvPr/>
        </p:nvSpPr>
        <p:spPr>
          <a:xfrm>
            <a:off x="952500" y="1554435"/>
            <a:ext cx="9272669"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In plain English first. Tools second.</a:t>
            </a:r>
            <a:endParaRPr b="0" i="0" sz="3000" u="none" cap="none" strike="noStrike">
              <a:solidFill>
                <a:schemeClr val="dk1"/>
              </a:solidFill>
              <a:latin typeface="Calibri"/>
              <a:ea typeface="Calibri"/>
              <a:cs typeface="Calibri"/>
              <a:sym typeface="Calibri"/>
            </a:endParaRPr>
          </a:p>
        </p:txBody>
      </p:sp>
      <p:sp>
        <p:nvSpPr>
          <p:cNvPr id="248" name="Google Shape;248;p12"/>
          <p:cNvSpPr/>
          <p:nvPr/>
        </p:nvSpPr>
        <p:spPr>
          <a:xfrm>
            <a:off x="952500" y="2506935"/>
            <a:ext cx="16383000" cy="3848100"/>
          </a:xfrm>
          <a:prstGeom prst="roundRect">
            <a:avLst>
              <a:gd fmla="val 346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2"/>
          <p:cNvSpPr/>
          <p:nvPr/>
        </p:nvSpPr>
        <p:spPr>
          <a:xfrm>
            <a:off x="1409700" y="2945085"/>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TRIGGER</a:t>
            </a:r>
            <a:endParaRPr b="0" i="0" sz="1800" u="none" cap="none" strike="noStrike">
              <a:solidFill>
                <a:schemeClr val="dk1"/>
              </a:solidFill>
              <a:latin typeface="Calibri"/>
              <a:ea typeface="Calibri"/>
              <a:cs typeface="Calibri"/>
              <a:sym typeface="Calibri"/>
            </a:endParaRPr>
          </a:p>
        </p:txBody>
      </p:sp>
      <p:sp>
        <p:nvSpPr>
          <p:cNvPr id="250" name="Google Shape;250;p12"/>
          <p:cNvSpPr/>
          <p:nvPr/>
        </p:nvSpPr>
        <p:spPr>
          <a:xfrm>
            <a:off x="3352800" y="2887935"/>
            <a:ext cx="5665872"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A new </a:t>
            </a:r>
            <a:r>
              <a:rPr b="1" i="0" lang="en-US" sz="2250" u="none" cap="none" strike="noStrike">
                <a:solidFill>
                  <a:srgbClr val="1B2A4A"/>
                </a:solidFill>
                <a:latin typeface="DM Sans"/>
                <a:ea typeface="DM Sans"/>
                <a:cs typeface="DM Sans"/>
                <a:sym typeface="DM Sans"/>
              </a:rPr>
              <a:t>lead form submission </a:t>
            </a:r>
            <a:r>
              <a:rPr b="0" i="0" lang="en-US" sz="2250" u="none" cap="none" strike="noStrike">
                <a:solidFill>
                  <a:srgbClr val="2D2D2D"/>
                </a:solidFill>
                <a:latin typeface="DM Sans"/>
                <a:ea typeface="DM Sans"/>
                <a:cs typeface="DM Sans"/>
                <a:sym typeface="DM Sans"/>
              </a:rPr>
              <a:t>comes in</a:t>
            </a:r>
            <a:endParaRPr b="0" i="0" sz="2250" u="none" cap="none" strike="noStrike">
              <a:solidFill>
                <a:schemeClr val="dk1"/>
              </a:solidFill>
              <a:latin typeface="Calibri"/>
              <a:ea typeface="Calibri"/>
              <a:cs typeface="Calibri"/>
              <a:sym typeface="Calibri"/>
            </a:endParaRPr>
          </a:p>
        </p:txBody>
      </p:sp>
      <p:sp>
        <p:nvSpPr>
          <p:cNvPr id="251" name="Google Shape;251;p12"/>
          <p:cNvSpPr/>
          <p:nvPr/>
        </p:nvSpPr>
        <p:spPr>
          <a:xfrm>
            <a:off x="1409700" y="3488010"/>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INPUTS</a:t>
            </a:r>
            <a:endParaRPr b="0" i="0" sz="1800" u="none" cap="none" strike="noStrike">
              <a:solidFill>
                <a:schemeClr val="dk1"/>
              </a:solidFill>
              <a:latin typeface="Calibri"/>
              <a:ea typeface="Calibri"/>
              <a:cs typeface="Calibri"/>
              <a:sym typeface="Calibri"/>
            </a:endParaRPr>
          </a:p>
        </p:txBody>
      </p:sp>
      <p:sp>
        <p:nvSpPr>
          <p:cNvPr id="252" name="Google Shape;252;p12"/>
          <p:cNvSpPr/>
          <p:nvPr/>
        </p:nvSpPr>
        <p:spPr>
          <a:xfrm>
            <a:off x="3352800" y="3430860"/>
            <a:ext cx="3196374"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Name, email, message</a:t>
            </a:r>
            <a:endParaRPr b="0" i="0" sz="2250" u="none" cap="none" strike="noStrike">
              <a:solidFill>
                <a:schemeClr val="dk1"/>
              </a:solidFill>
              <a:latin typeface="Calibri"/>
              <a:ea typeface="Calibri"/>
              <a:cs typeface="Calibri"/>
              <a:sym typeface="Calibri"/>
            </a:endParaRPr>
          </a:p>
        </p:txBody>
      </p:sp>
      <p:sp>
        <p:nvSpPr>
          <p:cNvPr id="253" name="Google Shape;253;p12"/>
          <p:cNvSpPr/>
          <p:nvPr/>
        </p:nvSpPr>
        <p:spPr>
          <a:xfrm>
            <a:off x="1409700" y="4030935"/>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1</a:t>
            </a:r>
            <a:endParaRPr b="0" i="0" sz="1800" u="none" cap="none" strike="noStrike">
              <a:solidFill>
                <a:schemeClr val="dk1"/>
              </a:solidFill>
              <a:latin typeface="Calibri"/>
              <a:ea typeface="Calibri"/>
              <a:cs typeface="Calibri"/>
              <a:sym typeface="Calibri"/>
            </a:endParaRPr>
          </a:p>
        </p:txBody>
      </p:sp>
      <p:sp>
        <p:nvSpPr>
          <p:cNvPr id="254" name="Google Shape;254;p12"/>
          <p:cNvSpPr/>
          <p:nvPr/>
        </p:nvSpPr>
        <p:spPr>
          <a:xfrm>
            <a:off x="3352800" y="3973785"/>
            <a:ext cx="3315228"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Add a row to the sheet</a:t>
            </a:r>
            <a:endParaRPr b="0" i="0" sz="2250" u="none" cap="none" strike="noStrike">
              <a:solidFill>
                <a:schemeClr val="dk1"/>
              </a:solidFill>
              <a:latin typeface="Calibri"/>
              <a:ea typeface="Calibri"/>
              <a:cs typeface="Calibri"/>
              <a:sym typeface="Calibri"/>
            </a:endParaRPr>
          </a:p>
        </p:txBody>
      </p:sp>
      <p:sp>
        <p:nvSpPr>
          <p:cNvPr id="255" name="Google Shape;255;p12"/>
          <p:cNvSpPr/>
          <p:nvPr/>
        </p:nvSpPr>
        <p:spPr>
          <a:xfrm>
            <a:off x="1409700" y="4573860"/>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2</a:t>
            </a:r>
            <a:endParaRPr b="0" i="0" sz="1800" u="none" cap="none" strike="noStrike">
              <a:solidFill>
                <a:schemeClr val="dk1"/>
              </a:solidFill>
              <a:latin typeface="Calibri"/>
              <a:ea typeface="Calibri"/>
              <a:cs typeface="Calibri"/>
              <a:sym typeface="Calibri"/>
            </a:endParaRPr>
          </a:p>
        </p:txBody>
      </p:sp>
      <p:sp>
        <p:nvSpPr>
          <p:cNvPr id="256" name="Google Shape;256;p12"/>
          <p:cNvSpPr/>
          <p:nvPr/>
        </p:nvSpPr>
        <p:spPr>
          <a:xfrm>
            <a:off x="1409700" y="5116785"/>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3</a:t>
            </a:r>
            <a:endParaRPr b="0" i="0" sz="1800" u="none" cap="none" strike="noStrike">
              <a:solidFill>
                <a:schemeClr val="dk1"/>
              </a:solidFill>
              <a:latin typeface="Calibri"/>
              <a:ea typeface="Calibri"/>
              <a:cs typeface="Calibri"/>
              <a:sym typeface="Calibri"/>
            </a:endParaRPr>
          </a:p>
        </p:txBody>
      </p:sp>
      <p:sp>
        <p:nvSpPr>
          <p:cNvPr id="257" name="Google Shape;257;p12"/>
          <p:cNvSpPr/>
          <p:nvPr/>
        </p:nvSpPr>
        <p:spPr>
          <a:xfrm>
            <a:off x="1409700" y="5659710"/>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OUTPUT</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262" name="Shape 262"/>
        <p:cNvGrpSpPr/>
        <p:nvPr/>
      </p:nvGrpSpPr>
      <p:grpSpPr>
        <a:xfrm>
          <a:off x="0" y="0"/>
          <a:ext cx="0" cy="0"/>
          <a:chOff x="0" y="0"/>
          <a:chExt cx="0" cy="0"/>
        </a:xfrm>
      </p:grpSpPr>
      <p:sp>
        <p:nvSpPr>
          <p:cNvPr id="263" name="Google Shape;263;p13"/>
          <p:cNvSpPr/>
          <p:nvPr/>
        </p:nvSpPr>
        <p:spPr>
          <a:xfrm>
            <a:off x="952500" y="838200"/>
            <a:ext cx="9272669"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Workflow Map: Lead Capture</a:t>
            </a:r>
            <a:endParaRPr b="0" i="0" sz="4800" u="none" cap="none" strike="noStrike">
              <a:solidFill>
                <a:schemeClr val="dk1"/>
              </a:solidFill>
              <a:latin typeface="Calibri"/>
              <a:ea typeface="Calibri"/>
              <a:cs typeface="Calibri"/>
              <a:sym typeface="Calibri"/>
            </a:endParaRPr>
          </a:p>
        </p:txBody>
      </p:sp>
      <p:sp>
        <p:nvSpPr>
          <p:cNvPr id="264" name="Google Shape;264;p13"/>
          <p:cNvSpPr/>
          <p:nvPr/>
        </p:nvSpPr>
        <p:spPr>
          <a:xfrm>
            <a:off x="952500" y="1554435"/>
            <a:ext cx="9272669"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In plain English first. Tools second.</a:t>
            </a:r>
            <a:endParaRPr b="0" i="0" sz="3000" u="none" cap="none" strike="noStrike">
              <a:solidFill>
                <a:schemeClr val="dk1"/>
              </a:solidFill>
              <a:latin typeface="Calibri"/>
              <a:ea typeface="Calibri"/>
              <a:cs typeface="Calibri"/>
              <a:sym typeface="Calibri"/>
            </a:endParaRPr>
          </a:p>
        </p:txBody>
      </p:sp>
      <p:sp>
        <p:nvSpPr>
          <p:cNvPr id="265" name="Google Shape;265;p13"/>
          <p:cNvSpPr/>
          <p:nvPr/>
        </p:nvSpPr>
        <p:spPr>
          <a:xfrm>
            <a:off x="952500" y="2506935"/>
            <a:ext cx="16383000" cy="3848100"/>
          </a:xfrm>
          <a:prstGeom prst="roundRect">
            <a:avLst>
              <a:gd fmla="val 346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3"/>
          <p:cNvSpPr/>
          <p:nvPr/>
        </p:nvSpPr>
        <p:spPr>
          <a:xfrm>
            <a:off x="1409700" y="2945085"/>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TRIGGER</a:t>
            </a:r>
            <a:endParaRPr b="0" i="0" sz="1800" u="none" cap="none" strike="noStrike">
              <a:solidFill>
                <a:schemeClr val="dk1"/>
              </a:solidFill>
              <a:latin typeface="Calibri"/>
              <a:ea typeface="Calibri"/>
              <a:cs typeface="Calibri"/>
              <a:sym typeface="Calibri"/>
            </a:endParaRPr>
          </a:p>
        </p:txBody>
      </p:sp>
      <p:sp>
        <p:nvSpPr>
          <p:cNvPr id="267" name="Google Shape;267;p13"/>
          <p:cNvSpPr/>
          <p:nvPr/>
        </p:nvSpPr>
        <p:spPr>
          <a:xfrm>
            <a:off x="3352800" y="2887935"/>
            <a:ext cx="5665872"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A new </a:t>
            </a:r>
            <a:r>
              <a:rPr b="1" i="0" lang="en-US" sz="2250" u="none" cap="none" strike="noStrike">
                <a:solidFill>
                  <a:srgbClr val="1B2A4A"/>
                </a:solidFill>
                <a:latin typeface="DM Sans"/>
                <a:ea typeface="DM Sans"/>
                <a:cs typeface="DM Sans"/>
                <a:sym typeface="DM Sans"/>
              </a:rPr>
              <a:t>lead form submission </a:t>
            </a:r>
            <a:r>
              <a:rPr b="0" i="0" lang="en-US" sz="2250" u="none" cap="none" strike="noStrike">
                <a:solidFill>
                  <a:srgbClr val="2D2D2D"/>
                </a:solidFill>
                <a:latin typeface="DM Sans"/>
                <a:ea typeface="DM Sans"/>
                <a:cs typeface="DM Sans"/>
                <a:sym typeface="DM Sans"/>
              </a:rPr>
              <a:t>comes in</a:t>
            </a:r>
            <a:endParaRPr b="0" i="0" sz="2250" u="none" cap="none" strike="noStrike">
              <a:solidFill>
                <a:schemeClr val="dk1"/>
              </a:solidFill>
              <a:latin typeface="Calibri"/>
              <a:ea typeface="Calibri"/>
              <a:cs typeface="Calibri"/>
              <a:sym typeface="Calibri"/>
            </a:endParaRPr>
          </a:p>
        </p:txBody>
      </p:sp>
      <p:sp>
        <p:nvSpPr>
          <p:cNvPr id="268" name="Google Shape;268;p13"/>
          <p:cNvSpPr/>
          <p:nvPr/>
        </p:nvSpPr>
        <p:spPr>
          <a:xfrm>
            <a:off x="1409700" y="3488010"/>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INPUTS</a:t>
            </a:r>
            <a:endParaRPr b="0" i="0" sz="1800" u="none" cap="none" strike="noStrike">
              <a:solidFill>
                <a:schemeClr val="dk1"/>
              </a:solidFill>
              <a:latin typeface="Calibri"/>
              <a:ea typeface="Calibri"/>
              <a:cs typeface="Calibri"/>
              <a:sym typeface="Calibri"/>
            </a:endParaRPr>
          </a:p>
        </p:txBody>
      </p:sp>
      <p:sp>
        <p:nvSpPr>
          <p:cNvPr id="269" name="Google Shape;269;p13"/>
          <p:cNvSpPr/>
          <p:nvPr/>
        </p:nvSpPr>
        <p:spPr>
          <a:xfrm>
            <a:off x="3352800" y="3430860"/>
            <a:ext cx="3196374"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Name, email, message</a:t>
            </a:r>
            <a:endParaRPr b="0" i="0" sz="2250" u="none" cap="none" strike="noStrike">
              <a:solidFill>
                <a:schemeClr val="dk1"/>
              </a:solidFill>
              <a:latin typeface="Calibri"/>
              <a:ea typeface="Calibri"/>
              <a:cs typeface="Calibri"/>
              <a:sym typeface="Calibri"/>
            </a:endParaRPr>
          </a:p>
        </p:txBody>
      </p:sp>
      <p:sp>
        <p:nvSpPr>
          <p:cNvPr id="270" name="Google Shape;270;p13"/>
          <p:cNvSpPr/>
          <p:nvPr/>
        </p:nvSpPr>
        <p:spPr>
          <a:xfrm>
            <a:off x="1409700" y="4030935"/>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1</a:t>
            </a:r>
            <a:endParaRPr b="0" i="0" sz="1800" u="none" cap="none" strike="noStrike">
              <a:solidFill>
                <a:schemeClr val="dk1"/>
              </a:solidFill>
              <a:latin typeface="Calibri"/>
              <a:ea typeface="Calibri"/>
              <a:cs typeface="Calibri"/>
              <a:sym typeface="Calibri"/>
            </a:endParaRPr>
          </a:p>
        </p:txBody>
      </p:sp>
      <p:sp>
        <p:nvSpPr>
          <p:cNvPr id="271" name="Google Shape;271;p13"/>
          <p:cNvSpPr/>
          <p:nvPr/>
        </p:nvSpPr>
        <p:spPr>
          <a:xfrm>
            <a:off x="3352800" y="3973785"/>
            <a:ext cx="3315228"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Add a row to the sheet</a:t>
            </a:r>
            <a:endParaRPr b="0" i="0" sz="2250" u="none" cap="none" strike="noStrike">
              <a:solidFill>
                <a:schemeClr val="dk1"/>
              </a:solidFill>
              <a:latin typeface="Calibri"/>
              <a:ea typeface="Calibri"/>
              <a:cs typeface="Calibri"/>
              <a:sym typeface="Calibri"/>
            </a:endParaRPr>
          </a:p>
        </p:txBody>
      </p:sp>
      <p:sp>
        <p:nvSpPr>
          <p:cNvPr id="272" name="Google Shape;272;p13"/>
          <p:cNvSpPr/>
          <p:nvPr/>
        </p:nvSpPr>
        <p:spPr>
          <a:xfrm>
            <a:off x="1409700" y="4573860"/>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2</a:t>
            </a:r>
            <a:endParaRPr b="0" i="0" sz="1800" u="none" cap="none" strike="noStrike">
              <a:solidFill>
                <a:schemeClr val="dk1"/>
              </a:solidFill>
              <a:latin typeface="Calibri"/>
              <a:ea typeface="Calibri"/>
              <a:cs typeface="Calibri"/>
              <a:sym typeface="Calibri"/>
            </a:endParaRPr>
          </a:p>
        </p:txBody>
      </p:sp>
      <p:sp>
        <p:nvSpPr>
          <p:cNvPr id="273" name="Google Shape;273;p13"/>
          <p:cNvSpPr/>
          <p:nvPr/>
        </p:nvSpPr>
        <p:spPr>
          <a:xfrm>
            <a:off x="3352800" y="4516710"/>
            <a:ext cx="4583824"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Send a confirmation to the lead</a:t>
            </a:r>
            <a:endParaRPr b="0" i="0" sz="2250" u="none" cap="none" strike="noStrike">
              <a:solidFill>
                <a:schemeClr val="dk1"/>
              </a:solidFill>
              <a:latin typeface="Calibri"/>
              <a:ea typeface="Calibri"/>
              <a:cs typeface="Calibri"/>
              <a:sym typeface="Calibri"/>
            </a:endParaRPr>
          </a:p>
        </p:txBody>
      </p:sp>
      <p:sp>
        <p:nvSpPr>
          <p:cNvPr id="274" name="Google Shape;274;p13"/>
          <p:cNvSpPr/>
          <p:nvPr/>
        </p:nvSpPr>
        <p:spPr>
          <a:xfrm>
            <a:off x="1409700" y="5116785"/>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3</a:t>
            </a:r>
            <a:endParaRPr b="0" i="0" sz="1800" u="none" cap="none" strike="noStrike">
              <a:solidFill>
                <a:schemeClr val="dk1"/>
              </a:solidFill>
              <a:latin typeface="Calibri"/>
              <a:ea typeface="Calibri"/>
              <a:cs typeface="Calibri"/>
              <a:sym typeface="Calibri"/>
            </a:endParaRPr>
          </a:p>
        </p:txBody>
      </p:sp>
      <p:sp>
        <p:nvSpPr>
          <p:cNvPr id="275" name="Google Shape;275;p13"/>
          <p:cNvSpPr/>
          <p:nvPr/>
        </p:nvSpPr>
        <p:spPr>
          <a:xfrm>
            <a:off x="1409700" y="5659710"/>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OUTPUT</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280" name="Shape 280"/>
        <p:cNvGrpSpPr/>
        <p:nvPr/>
      </p:nvGrpSpPr>
      <p:grpSpPr>
        <a:xfrm>
          <a:off x="0" y="0"/>
          <a:ext cx="0" cy="0"/>
          <a:chOff x="0" y="0"/>
          <a:chExt cx="0" cy="0"/>
        </a:xfrm>
      </p:grpSpPr>
      <p:sp>
        <p:nvSpPr>
          <p:cNvPr id="281" name="Google Shape;281;p14"/>
          <p:cNvSpPr/>
          <p:nvPr/>
        </p:nvSpPr>
        <p:spPr>
          <a:xfrm>
            <a:off x="952500" y="838200"/>
            <a:ext cx="9272669"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Workflow Map: Lead Capture</a:t>
            </a:r>
            <a:endParaRPr b="0" i="0" sz="4800" u="none" cap="none" strike="noStrike">
              <a:solidFill>
                <a:schemeClr val="dk1"/>
              </a:solidFill>
              <a:latin typeface="Calibri"/>
              <a:ea typeface="Calibri"/>
              <a:cs typeface="Calibri"/>
              <a:sym typeface="Calibri"/>
            </a:endParaRPr>
          </a:p>
        </p:txBody>
      </p:sp>
      <p:sp>
        <p:nvSpPr>
          <p:cNvPr id="282" name="Google Shape;282;p14"/>
          <p:cNvSpPr/>
          <p:nvPr/>
        </p:nvSpPr>
        <p:spPr>
          <a:xfrm>
            <a:off x="952500" y="1554435"/>
            <a:ext cx="9272669"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In plain English first. Tools second.</a:t>
            </a:r>
            <a:endParaRPr b="0" i="0" sz="3000" u="none" cap="none" strike="noStrike">
              <a:solidFill>
                <a:schemeClr val="dk1"/>
              </a:solidFill>
              <a:latin typeface="Calibri"/>
              <a:ea typeface="Calibri"/>
              <a:cs typeface="Calibri"/>
              <a:sym typeface="Calibri"/>
            </a:endParaRPr>
          </a:p>
        </p:txBody>
      </p:sp>
      <p:sp>
        <p:nvSpPr>
          <p:cNvPr id="283" name="Google Shape;283;p14"/>
          <p:cNvSpPr/>
          <p:nvPr/>
        </p:nvSpPr>
        <p:spPr>
          <a:xfrm>
            <a:off x="952500" y="2506935"/>
            <a:ext cx="16383000" cy="3848100"/>
          </a:xfrm>
          <a:prstGeom prst="roundRect">
            <a:avLst>
              <a:gd fmla="val 346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14"/>
          <p:cNvSpPr/>
          <p:nvPr/>
        </p:nvSpPr>
        <p:spPr>
          <a:xfrm>
            <a:off x="1409700" y="2945085"/>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TRIGGER</a:t>
            </a:r>
            <a:endParaRPr b="0" i="0" sz="1800" u="none" cap="none" strike="noStrike">
              <a:solidFill>
                <a:schemeClr val="dk1"/>
              </a:solidFill>
              <a:latin typeface="Calibri"/>
              <a:ea typeface="Calibri"/>
              <a:cs typeface="Calibri"/>
              <a:sym typeface="Calibri"/>
            </a:endParaRPr>
          </a:p>
        </p:txBody>
      </p:sp>
      <p:sp>
        <p:nvSpPr>
          <p:cNvPr id="285" name="Google Shape;285;p14"/>
          <p:cNvSpPr/>
          <p:nvPr/>
        </p:nvSpPr>
        <p:spPr>
          <a:xfrm>
            <a:off x="3352800" y="2887935"/>
            <a:ext cx="5665872"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A new </a:t>
            </a:r>
            <a:r>
              <a:rPr b="1" i="0" lang="en-US" sz="2250" u="none" cap="none" strike="noStrike">
                <a:solidFill>
                  <a:srgbClr val="1B2A4A"/>
                </a:solidFill>
                <a:latin typeface="DM Sans"/>
                <a:ea typeface="DM Sans"/>
                <a:cs typeface="DM Sans"/>
                <a:sym typeface="DM Sans"/>
              </a:rPr>
              <a:t>lead form submission </a:t>
            </a:r>
            <a:r>
              <a:rPr b="0" i="0" lang="en-US" sz="2250" u="none" cap="none" strike="noStrike">
                <a:solidFill>
                  <a:srgbClr val="2D2D2D"/>
                </a:solidFill>
                <a:latin typeface="DM Sans"/>
                <a:ea typeface="DM Sans"/>
                <a:cs typeface="DM Sans"/>
                <a:sym typeface="DM Sans"/>
              </a:rPr>
              <a:t>comes in</a:t>
            </a:r>
            <a:endParaRPr b="0" i="0" sz="2250" u="none" cap="none" strike="noStrike">
              <a:solidFill>
                <a:schemeClr val="dk1"/>
              </a:solidFill>
              <a:latin typeface="Calibri"/>
              <a:ea typeface="Calibri"/>
              <a:cs typeface="Calibri"/>
              <a:sym typeface="Calibri"/>
            </a:endParaRPr>
          </a:p>
        </p:txBody>
      </p:sp>
      <p:sp>
        <p:nvSpPr>
          <p:cNvPr id="286" name="Google Shape;286;p14"/>
          <p:cNvSpPr/>
          <p:nvPr/>
        </p:nvSpPr>
        <p:spPr>
          <a:xfrm>
            <a:off x="1409700" y="3488010"/>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INPUTS</a:t>
            </a:r>
            <a:endParaRPr b="0" i="0" sz="1800" u="none" cap="none" strike="noStrike">
              <a:solidFill>
                <a:schemeClr val="dk1"/>
              </a:solidFill>
              <a:latin typeface="Calibri"/>
              <a:ea typeface="Calibri"/>
              <a:cs typeface="Calibri"/>
              <a:sym typeface="Calibri"/>
            </a:endParaRPr>
          </a:p>
        </p:txBody>
      </p:sp>
      <p:sp>
        <p:nvSpPr>
          <p:cNvPr id="287" name="Google Shape;287;p14"/>
          <p:cNvSpPr/>
          <p:nvPr/>
        </p:nvSpPr>
        <p:spPr>
          <a:xfrm>
            <a:off x="3352800" y="3430860"/>
            <a:ext cx="3196374"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Name, email, message</a:t>
            </a:r>
            <a:endParaRPr b="0" i="0" sz="2250" u="none" cap="none" strike="noStrike">
              <a:solidFill>
                <a:schemeClr val="dk1"/>
              </a:solidFill>
              <a:latin typeface="Calibri"/>
              <a:ea typeface="Calibri"/>
              <a:cs typeface="Calibri"/>
              <a:sym typeface="Calibri"/>
            </a:endParaRPr>
          </a:p>
        </p:txBody>
      </p:sp>
      <p:sp>
        <p:nvSpPr>
          <p:cNvPr id="288" name="Google Shape;288;p14"/>
          <p:cNvSpPr/>
          <p:nvPr/>
        </p:nvSpPr>
        <p:spPr>
          <a:xfrm>
            <a:off x="1409700" y="4030935"/>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1</a:t>
            </a:r>
            <a:endParaRPr b="0" i="0" sz="1800" u="none" cap="none" strike="noStrike">
              <a:solidFill>
                <a:schemeClr val="dk1"/>
              </a:solidFill>
              <a:latin typeface="Calibri"/>
              <a:ea typeface="Calibri"/>
              <a:cs typeface="Calibri"/>
              <a:sym typeface="Calibri"/>
            </a:endParaRPr>
          </a:p>
        </p:txBody>
      </p:sp>
      <p:sp>
        <p:nvSpPr>
          <p:cNvPr id="289" name="Google Shape;289;p14"/>
          <p:cNvSpPr/>
          <p:nvPr/>
        </p:nvSpPr>
        <p:spPr>
          <a:xfrm>
            <a:off x="3352800" y="3973785"/>
            <a:ext cx="3315228"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Add a row to the sheet</a:t>
            </a:r>
            <a:endParaRPr b="0" i="0" sz="2250" u="none" cap="none" strike="noStrike">
              <a:solidFill>
                <a:schemeClr val="dk1"/>
              </a:solidFill>
              <a:latin typeface="Calibri"/>
              <a:ea typeface="Calibri"/>
              <a:cs typeface="Calibri"/>
              <a:sym typeface="Calibri"/>
            </a:endParaRPr>
          </a:p>
        </p:txBody>
      </p:sp>
      <p:sp>
        <p:nvSpPr>
          <p:cNvPr id="290" name="Google Shape;290;p14"/>
          <p:cNvSpPr/>
          <p:nvPr/>
        </p:nvSpPr>
        <p:spPr>
          <a:xfrm>
            <a:off x="1409700" y="4573860"/>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2</a:t>
            </a:r>
            <a:endParaRPr b="0" i="0" sz="1800" u="none" cap="none" strike="noStrike">
              <a:solidFill>
                <a:schemeClr val="dk1"/>
              </a:solidFill>
              <a:latin typeface="Calibri"/>
              <a:ea typeface="Calibri"/>
              <a:cs typeface="Calibri"/>
              <a:sym typeface="Calibri"/>
            </a:endParaRPr>
          </a:p>
        </p:txBody>
      </p:sp>
      <p:sp>
        <p:nvSpPr>
          <p:cNvPr id="291" name="Google Shape;291;p14"/>
          <p:cNvSpPr/>
          <p:nvPr/>
        </p:nvSpPr>
        <p:spPr>
          <a:xfrm>
            <a:off x="3352800" y="4516710"/>
            <a:ext cx="4583824"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Send a confirmation to the lead</a:t>
            </a:r>
            <a:endParaRPr b="0" i="0" sz="2250" u="none" cap="none" strike="noStrike">
              <a:solidFill>
                <a:schemeClr val="dk1"/>
              </a:solidFill>
              <a:latin typeface="Calibri"/>
              <a:ea typeface="Calibri"/>
              <a:cs typeface="Calibri"/>
              <a:sym typeface="Calibri"/>
            </a:endParaRPr>
          </a:p>
        </p:txBody>
      </p:sp>
      <p:sp>
        <p:nvSpPr>
          <p:cNvPr id="292" name="Google Shape;292;p14"/>
          <p:cNvSpPr/>
          <p:nvPr/>
        </p:nvSpPr>
        <p:spPr>
          <a:xfrm>
            <a:off x="1409700" y="5116785"/>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3</a:t>
            </a:r>
            <a:endParaRPr b="0" i="0" sz="1800" u="none" cap="none" strike="noStrike">
              <a:solidFill>
                <a:schemeClr val="dk1"/>
              </a:solidFill>
              <a:latin typeface="Calibri"/>
              <a:ea typeface="Calibri"/>
              <a:cs typeface="Calibri"/>
              <a:sym typeface="Calibri"/>
            </a:endParaRPr>
          </a:p>
        </p:txBody>
      </p:sp>
      <p:sp>
        <p:nvSpPr>
          <p:cNvPr id="293" name="Google Shape;293;p14"/>
          <p:cNvSpPr/>
          <p:nvPr/>
        </p:nvSpPr>
        <p:spPr>
          <a:xfrm>
            <a:off x="3352800" y="5059635"/>
            <a:ext cx="4514984"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Email a notification to my team</a:t>
            </a:r>
            <a:endParaRPr b="0" i="0" sz="2250" u="none" cap="none" strike="noStrike">
              <a:solidFill>
                <a:schemeClr val="dk1"/>
              </a:solidFill>
              <a:latin typeface="Calibri"/>
              <a:ea typeface="Calibri"/>
              <a:cs typeface="Calibri"/>
              <a:sym typeface="Calibri"/>
            </a:endParaRPr>
          </a:p>
        </p:txBody>
      </p:sp>
      <p:sp>
        <p:nvSpPr>
          <p:cNvPr id="294" name="Google Shape;294;p14"/>
          <p:cNvSpPr/>
          <p:nvPr/>
        </p:nvSpPr>
        <p:spPr>
          <a:xfrm>
            <a:off x="1409700" y="5659710"/>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OUTPUT</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299" name="Shape 299"/>
        <p:cNvGrpSpPr/>
        <p:nvPr/>
      </p:nvGrpSpPr>
      <p:grpSpPr>
        <a:xfrm>
          <a:off x="0" y="0"/>
          <a:ext cx="0" cy="0"/>
          <a:chOff x="0" y="0"/>
          <a:chExt cx="0" cy="0"/>
        </a:xfrm>
      </p:grpSpPr>
      <p:sp>
        <p:nvSpPr>
          <p:cNvPr id="300" name="Google Shape;300;p15"/>
          <p:cNvSpPr/>
          <p:nvPr/>
        </p:nvSpPr>
        <p:spPr>
          <a:xfrm>
            <a:off x="952500" y="838200"/>
            <a:ext cx="9272669"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Workflow Map: Lead Capture</a:t>
            </a:r>
            <a:endParaRPr b="0" i="0" sz="4800" u="none" cap="none" strike="noStrike">
              <a:solidFill>
                <a:schemeClr val="dk1"/>
              </a:solidFill>
              <a:latin typeface="Calibri"/>
              <a:ea typeface="Calibri"/>
              <a:cs typeface="Calibri"/>
              <a:sym typeface="Calibri"/>
            </a:endParaRPr>
          </a:p>
        </p:txBody>
      </p:sp>
      <p:sp>
        <p:nvSpPr>
          <p:cNvPr id="301" name="Google Shape;301;p15"/>
          <p:cNvSpPr/>
          <p:nvPr/>
        </p:nvSpPr>
        <p:spPr>
          <a:xfrm>
            <a:off x="952500" y="1554435"/>
            <a:ext cx="9272669"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In plain English first. Tools second.</a:t>
            </a:r>
            <a:endParaRPr b="0" i="0" sz="3000" u="none" cap="none" strike="noStrike">
              <a:solidFill>
                <a:schemeClr val="dk1"/>
              </a:solidFill>
              <a:latin typeface="Calibri"/>
              <a:ea typeface="Calibri"/>
              <a:cs typeface="Calibri"/>
              <a:sym typeface="Calibri"/>
            </a:endParaRPr>
          </a:p>
        </p:txBody>
      </p:sp>
      <p:sp>
        <p:nvSpPr>
          <p:cNvPr id="302" name="Google Shape;302;p15"/>
          <p:cNvSpPr/>
          <p:nvPr/>
        </p:nvSpPr>
        <p:spPr>
          <a:xfrm>
            <a:off x="952500" y="2506935"/>
            <a:ext cx="16383000" cy="3848100"/>
          </a:xfrm>
          <a:prstGeom prst="roundRect">
            <a:avLst>
              <a:gd fmla="val 346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5"/>
          <p:cNvSpPr/>
          <p:nvPr/>
        </p:nvSpPr>
        <p:spPr>
          <a:xfrm>
            <a:off x="1409700" y="2945085"/>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TRIGGER</a:t>
            </a:r>
            <a:endParaRPr b="0" i="0" sz="1800" u="none" cap="none" strike="noStrike">
              <a:solidFill>
                <a:schemeClr val="dk1"/>
              </a:solidFill>
              <a:latin typeface="Calibri"/>
              <a:ea typeface="Calibri"/>
              <a:cs typeface="Calibri"/>
              <a:sym typeface="Calibri"/>
            </a:endParaRPr>
          </a:p>
        </p:txBody>
      </p:sp>
      <p:sp>
        <p:nvSpPr>
          <p:cNvPr id="304" name="Google Shape;304;p15"/>
          <p:cNvSpPr/>
          <p:nvPr/>
        </p:nvSpPr>
        <p:spPr>
          <a:xfrm>
            <a:off x="3352800" y="2887935"/>
            <a:ext cx="5665872"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A new </a:t>
            </a:r>
            <a:r>
              <a:rPr b="1" i="0" lang="en-US" sz="2250" u="none" cap="none" strike="noStrike">
                <a:solidFill>
                  <a:srgbClr val="1B2A4A"/>
                </a:solidFill>
                <a:latin typeface="DM Sans"/>
                <a:ea typeface="DM Sans"/>
                <a:cs typeface="DM Sans"/>
                <a:sym typeface="DM Sans"/>
              </a:rPr>
              <a:t>lead form submission </a:t>
            </a:r>
            <a:r>
              <a:rPr b="0" i="0" lang="en-US" sz="2250" u="none" cap="none" strike="noStrike">
                <a:solidFill>
                  <a:srgbClr val="2D2D2D"/>
                </a:solidFill>
                <a:latin typeface="DM Sans"/>
                <a:ea typeface="DM Sans"/>
                <a:cs typeface="DM Sans"/>
                <a:sym typeface="DM Sans"/>
              </a:rPr>
              <a:t>comes in</a:t>
            </a:r>
            <a:endParaRPr b="0" i="0" sz="2250" u="none" cap="none" strike="noStrike">
              <a:solidFill>
                <a:schemeClr val="dk1"/>
              </a:solidFill>
              <a:latin typeface="Calibri"/>
              <a:ea typeface="Calibri"/>
              <a:cs typeface="Calibri"/>
              <a:sym typeface="Calibri"/>
            </a:endParaRPr>
          </a:p>
        </p:txBody>
      </p:sp>
      <p:sp>
        <p:nvSpPr>
          <p:cNvPr id="305" name="Google Shape;305;p15"/>
          <p:cNvSpPr/>
          <p:nvPr/>
        </p:nvSpPr>
        <p:spPr>
          <a:xfrm>
            <a:off x="1409700" y="3488010"/>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INPUTS</a:t>
            </a:r>
            <a:endParaRPr b="0" i="0" sz="1800" u="none" cap="none" strike="noStrike">
              <a:solidFill>
                <a:schemeClr val="dk1"/>
              </a:solidFill>
              <a:latin typeface="Calibri"/>
              <a:ea typeface="Calibri"/>
              <a:cs typeface="Calibri"/>
              <a:sym typeface="Calibri"/>
            </a:endParaRPr>
          </a:p>
        </p:txBody>
      </p:sp>
      <p:sp>
        <p:nvSpPr>
          <p:cNvPr id="306" name="Google Shape;306;p15"/>
          <p:cNvSpPr/>
          <p:nvPr/>
        </p:nvSpPr>
        <p:spPr>
          <a:xfrm>
            <a:off x="3352800" y="3430860"/>
            <a:ext cx="3196374"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Name, email, message</a:t>
            </a:r>
            <a:endParaRPr b="0" i="0" sz="2250" u="none" cap="none" strike="noStrike">
              <a:solidFill>
                <a:schemeClr val="dk1"/>
              </a:solidFill>
              <a:latin typeface="Calibri"/>
              <a:ea typeface="Calibri"/>
              <a:cs typeface="Calibri"/>
              <a:sym typeface="Calibri"/>
            </a:endParaRPr>
          </a:p>
        </p:txBody>
      </p:sp>
      <p:sp>
        <p:nvSpPr>
          <p:cNvPr id="307" name="Google Shape;307;p15"/>
          <p:cNvSpPr/>
          <p:nvPr/>
        </p:nvSpPr>
        <p:spPr>
          <a:xfrm>
            <a:off x="1409700" y="4030935"/>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1</a:t>
            </a:r>
            <a:endParaRPr b="0" i="0" sz="1800" u="none" cap="none" strike="noStrike">
              <a:solidFill>
                <a:schemeClr val="dk1"/>
              </a:solidFill>
              <a:latin typeface="Calibri"/>
              <a:ea typeface="Calibri"/>
              <a:cs typeface="Calibri"/>
              <a:sym typeface="Calibri"/>
            </a:endParaRPr>
          </a:p>
        </p:txBody>
      </p:sp>
      <p:sp>
        <p:nvSpPr>
          <p:cNvPr id="308" name="Google Shape;308;p15"/>
          <p:cNvSpPr/>
          <p:nvPr/>
        </p:nvSpPr>
        <p:spPr>
          <a:xfrm>
            <a:off x="3352800" y="3973785"/>
            <a:ext cx="3315228"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Add a row to the sheet</a:t>
            </a:r>
            <a:endParaRPr b="0" i="0" sz="2250" u="none" cap="none" strike="noStrike">
              <a:solidFill>
                <a:schemeClr val="dk1"/>
              </a:solidFill>
              <a:latin typeface="Calibri"/>
              <a:ea typeface="Calibri"/>
              <a:cs typeface="Calibri"/>
              <a:sym typeface="Calibri"/>
            </a:endParaRPr>
          </a:p>
        </p:txBody>
      </p:sp>
      <p:sp>
        <p:nvSpPr>
          <p:cNvPr id="309" name="Google Shape;309;p15"/>
          <p:cNvSpPr/>
          <p:nvPr/>
        </p:nvSpPr>
        <p:spPr>
          <a:xfrm>
            <a:off x="1409700" y="4573860"/>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2</a:t>
            </a:r>
            <a:endParaRPr b="0" i="0" sz="1800" u="none" cap="none" strike="noStrike">
              <a:solidFill>
                <a:schemeClr val="dk1"/>
              </a:solidFill>
              <a:latin typeface="Calibri"/>
              <a:ea typeface="Calibri"/>
              <a:cs typeface="Calibri"/>
              <a:sym typeface="Calibri"/>
            </a:endParaRPr>
          </a:p>
        </p:txBody>
      </p:sp>
      <p:sp>
        <p:nvSpPr>
          <p:cNvPr id="310" name="Google Shape;310;p15"/>
          <p:cNvSpPr/>
          <p:nvPr/>
        </p:nvSpPr>
        <p:spPr>
          <a:xfrm>
            <a:off x="3352800" y="4516710"/>
            <a:ext cx="4583824"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Send a confirmation to the lead</a:t>
            </a:r>
            <a:endParaRPr b="0" i="0" sz="2250" u="none" cap="none" strike="noStrike">
              <a:solidFill>
                <a:schemeClr val="dk1"/>
              </a:solidFill>
              <a:latin typeface="Calibri"/>
              <a:ea typeface="Calibri"/>
              <a:cs typeface="Calibri"/>
              <a:sym typeface="Calibri"/>
            </a:endParaRPr>
          </a:p>
        </p:txBody>
      </p:sp>
      <p:sp>
        <p:nvSpPr>
          <p:cNvPr id="311" name="Google Shape;311;p15"/>
          <p:cNvSpPr/>
          <p:nvPr/>
        </p:nvSpPr>
        <p:spPr>
          <a:xfrm>
            <a:off x="1409700" y="5116785"/>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STEP 3</a:t>
            </a:r>
            <a:endParaRPr b="0" i="0" sz="1800" u="none" cap="none" strike="noStrike">
              <a:solidFill>
                <a:schemeClr val="dk1"/>
              </a:solidFill>
              <a:latin typeface="Calibri"/>
              <a:ea typeface="Calibri"/>
              <a:cs typeface="Calibri"/>
              <a:sym typeface="Calibri"/>
            </a:endParaRPr>
          </a:p>
        </p:txBody>
      </p:sp>
      <p:sp>
        <p:nvSpPr>
          <p:cNvPr id="312" name="Google Shape;312;p15"/>
          <p:cNvSpPr/>
          <p:nvPr/>
        </p:nvSpPr>
        <p:spPr>
          <a:xfrm>
            <a:off x="3352800" y="5059635"/>
            <a:ext cx="4514984"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Email a notification to my team</a:t>
            </a:r>
            <a:endParaRPr b="0" i="0" sz="2250" u="none" cap="none" strike="noStrike">
              <a:solidFill>
                <a:schemeClr val="dk1"/>
              </a:solidFill>
              <a:latin typeface="Calibri"/>
              <a:ea typeface="Calibri"/>
              <a:cs typeface="Calibri"/>
              <a:sym typeface="Calibri"/>
            </a:endParaRPr>
          </a:p>
        </p:txBody>
      </p:sp>
      <p:sp>
        <p:nvSpPr>
          <p:cNvPr id="313" name="Google Shape;313;p15"/>
          <p:cNvSpPr/>
          <p:nvPr/>
        </p:nvSpPr>
        <p:spPr>
          <a:xfrm>
            <a:off x="1409700" y="5659710"/>
            <a:ext cx="1885950"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OUTPUT</a:t>
            </a:r>
            <a:endParaRPr b="0" i="0" sz="1800" u="none" cap="none" strike="noStrike">
              <a:solidFill>
                <a:schemeClr val="dk1"/>
              </a:solidFill>
              <a:latin typeface="Calibri"/>
              <a:ea typeface="Calibri"/>
              <a:cs typeface="Calibri"/>
              <a:sym typeface="Calibri"/>
            </a:endParaRPr>
          </a:p>
        </p:txBody>
      </p:sp>
      <p:sp>
        <p:nvSpPr>
          <p:cNvPr id="314" name="Google Shape;314;p15"/>
          <p:cNvSpPr/>
          <p:nvPr/>
        </p:nvSpPr>
        <p:spPr>
          <a:xfrm>
            <a:off x="3352800" y="5602560"/>
            <a:ext cx="6747264" cy="409575"/>
          </a:xfrm>
          <a:prstGeom prst="rect">
            <a:avLst/>
          </a:prstGeom>
          <a:noFill/>
          <a:ln>
            <a:noFill/>
          </a:ln>
        </p:spPr>
        <p:txBody>
          <a:bodyPr anchorCtr="0" anchor="t" bIns="25400" lIns="25400" spcFirstLastPara="1" rIns="25400" wrap="square" tIns="25400">
            <a:noAutofit/>
          </a:bodyPr>
          <a:lstStyle/>
          <a:p>
            <a:pPr indent="0" lvl="0" marL="0" marR="0" rtl="0" algn="l">
              <a:lnSpc>
                <a:spcPct val="98734"/>
              </a:lnSpc>
              <a:spcBef>
                <a:spcPts val="0"/>
              </a:spcBef>
              <a:spcAft>
                <a:spcPts val="0"/>
              </a:spcAft>
              <a:buClr>
                <a:srgbClr val="2D2D2D"/>
              </a:buClr>
              <a:buSzPts val="2250"/>
              <a:buFont typeface="DM Sans"/>
              <a:buNone/>
            </a:pPr>
            <a:r>
              <a:rPr b="0" i="0" lang="en-US" sz="2250" u="none" cap="none" strike="noStrike">
                <a:solidFill>
                  <a:srgbClr val="2D2D2D"/>
                </a:solidFill>
                <a:latin typeface="DM Sans"/>
                <a:ea typeface="DM Sans"/>
                <a:cs typeface="DM Sans"/>
                <a:sym typeface="DM Sans"/>
              </a:rPr>
              <a:t>Lead is </a:t>
            </a:r>
            <a:r>
              <a:rPr b="1" i="0" lang="en-US" sz="2250" u="none" cap="none" strike="noStrike">
                <a:solidFill>
                  <a:srgbClr val="1B2A4A"/>
                </a:solidFill>
                <a:latin typeface="DM Sans"/>
                <a:ea typeface="DM Sans"/>
                <a:cs typeface="DM Sans"/>
                <a:sym typeface="DM Sans"/>
              </a:rPr>
              <a:t>logged, confirmed, and team notified</a:t>
            </a:r>
            <a:endParaRPr b="0" i="0" sz="2250" u="none" cap="none" strike="noStrike">
              <a:solidFill>
                <a:schemeClr val="dk1"/>
              </a:solidFill>
              <a:latin typeface="Calibri"/>
              <a:ea typeface="Calibri"/>
              <a:cs typeface="Calibri"/>
              <a:sym typeface="Calibri"/>
            </a:endParaRPr>
          </a:p>
        </p:txBody>
      </p:sp>
      <p:sp>
        <p:nvSpPr>
          <p:cNvPr id="315" name="Google Shape;315;p15"/>
          <p:cNvSpPr/>
          <p:nvPr/>
        </p:nvSpPr>
        <p:spPr>
          <a:xfrm>
            <a:off x="952500" y="6697935"/>
            <a:ext cx="16383000" cy="868635"/>
          </a:xfrm>
          <a:prstGeom prst="roundRect">
            <a:avLst>
              <a:gd fmla="val 8772" name="adj"/>
            </a:avLst>
          </a:prstGeom>
          <a:solidFill>
            <a:srgbClr val="E8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15"/>
          <p:cNvSpPr/>
          <p:nvPr/>
        </p:nvSpPr>
        <p:spPr>
          <a:xfrm>
            <a:off x="952500" y="6697935"/>
            <a:ext cx="57150" cy="868635"/>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15"/>
          <p:cNvSpPr/>
          <p:nvPr/>
        </p:nvSpPr>
        <p:spPr>
          <a:xfrm>
            <a:off x="1314450" y="6945585"/>
            <a:ext cx="16207740" cy="411435"/>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1B2A4A"/>
              </a:buClr>
              <a:buSzPts val="2100"/>
              <a:buFont typeface="DM Sans"/>
              <a:buNone/>
            </a:pPr>
            <a:r>
              <a:rPr b="1" i="0" lang="en-US" sz="2100" u="none" cap="none" strike="noStrike">
                <a:solidFill>
                  <a:srgbClr val="1B2A4A"/>
                </a:solidFill>
                <a:latin typeface="DM Sans"/>
                <a:ea typeface="DM Sans"/>
                <a:cs typeface="DM Sans"/>
                <a:sym typeface="DM Sans"/>
              </a:rPr>
              <a:t>Transition: </a:t>
            </a:r>
            <a:r>
              <a:rPr b="0" i="0" lang="en-US" sz="2100" u="none" cap="none" strike="noStrike">
                <a:solidFill>
                  <a:srgbClr val="2D2D2D"/>
                </a:solidFill>
                <a:highlight>
                  <a:srgbClr val="E8F7F5"/>
                </a:highlight>
                <a:latin typeface="DM Sans"/>
                <a:ea typeface="DM Sans"/>
                <a:cs typeface="DM Sans"/>
                <a:sym typeface="DM Sans"/>
              </a:rPr>
              <a:t>If you can explain it in plain English, you can build it.</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2A4A"/>
        </a:solidFill>
      </p:bgPr>
    </p:bg>
    <p:spTree>
      <p:nvGrpSpPr>
        <p:cNvPr id="322" name="Shape 322"/>
        <p:cNvGrpSpPr/>
        <p:nvPr/>
      </p:nvGrpSpPr>
      <p:grpSpPr>
        <a:xfrm>
          <a:off x="0" y="0"/>
          <a:ext cx="0" cy="0"/>
          <a:chOff x="0" y="0"/>
          <a:chExt cx="0" cy="0"/>
        </a:xfrm>
      </p:grpSpPr>
      <p:sp>
        <p:nvSpPr>
          <p:cNvPr id="323" name="Google Shape;323;p16"/>
          <p:cNvSpPr/>
          <p:nvPr/>
        </p:nvSpPr>
        <p:spPr>
          <a:xfrm>
            <a:off x="7253634" y="838200"/>
            <a:ext cx="3780659" cy="338138"/>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LIVE DEMO · 5 MINUTES</a:t>
            </a:r>
            <a:endParaRPr b="0" i="0" sz="1800" u="none" cap="none" strike="noStrike">
              <a:solidFill>
                <a:schemeClr val="dk1"/>
              </a:solidFill>
              <a:latin typeface="Calibri"/>
              <a:ea typeface="Calibri"/>
              <a:cs typeface="Calibri"/>
              <a:sym typeface="Calibri"/>
            </a:endParaRPr>
          </a:p>
        </p:txBody>
      </p:sp>
      <p:sp>
        <p:nvSpPr>
          <p:cNvPr id="324" name="Google Shape;324;p16"/>
          <p:cNvSpPr/>
          <p:nvPr/>
        </p:nvSpPr>
        <p:spPr>
          <a:xfrm>
            <a:off x="4019438" y="1309688"/>
            <a:ext cx="10249123" cy="678135"/>
          </a:xfrm>
          <a:prstGeom prst="rect">
            <a:avLst/>
          </a:prstGeom>
          <a:noFill/>
          <a:ln>
            <a:noFill/>
          </a:ln>
        </p:spPr>
        <p:txBody>
          <a:bodyPr anchorCtr="0" anchor="t" bIns="25400" lIns="25400" spcFirstLastPara="1" rIns="25400" wrap="square" tIns="25400">
            <a:noAutofit/>
          </a:bodyPr>
          <a:lstStyle/>
          <a:p>
            <a:pPr indent="0" lvl="0" marL="0" marR="0" rtl="0" algn="ctr">
              <a:lnSpc>
                <a:spcPct val="80479"/>
              </a:lnSpc>
              <a:spcBef>
                <a:spcPts val="0"/>
              </a:spcBef>
              <a:spcAft>
                <a:spcPts val="0"/>
              </a:spcAft>
              <a:buClr>
                <a:srgbClr val="FFFFFF"/>
              </a:buClr>
              <a:buSzPts val="4800"/>
              <a:buFont typeface="DM Sans"/>
              <a:buNone/>
            </a:pPr>
            <a:r>
              <a:rPr b="1" i="0" lang="en-US" sz="4800" u="none" cap="none" strike="noStrike">
                <a:solidFill>
                  <a:srgbClr val="FFFFFF"/>
                </a:solidFill>
                <a:latin typeface="DM Sans"/>
                <a:ea typeface="DM Sans"/>
                <a:cs typeface="DM Sans"/>
                <a:sym typeface="DM Sans"/>
              </a:rPr>
              <a:t>Demo 1 — The Basic Automation</a:t>
            </a:r>
            <a:endParaRPr b="0" i="0" sz="4800" u="none" cap="none" strike="noStrike">
              <a:solidFill>
                <a:schemeClr val="dk1"/>
              </a:solidFill>
              <a:latin typeface="Calibri"/>
              <a:ea typeface="Calibri"/>
              <a:cs typeface="Calibri"/>
              <a:sym typeface="Calibri"/>
            </a:endParaRPr>
          </a:p>
        </p:txBody>
      </p:sp>
      <p:sp>
        <p:nvSpPr>
          <p:cNvPr id="325" name="Google Shape;325;p16"/>
          <p:cNvSpPr/>
          <p:nvPr/>
        </p:nvSpPr>
        <p:spPr>
          <a:xfrm>
            <a:off x="5536633" y="2083073"/>
            <a:ext cx="7214659" cy="533400"/>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Trigger starts it. Actions do the work.</a:t>
            </a:r>
            <a:endParaRPr b="0" i="0" sz="3000" u="none" cap="none" strike="noStrike">
              <a:solidFill>
                <a:schemeClr val="dk1"/>
              </a:solidFill>
              <a:latin typeface="Calibri"/>
              <a:ea typeface="Calibri"/>
              <a:cs typeface="Calibri"/>
              <a:sym typeface="Calibri"/>
            </a:endParaRPr>
          </a:p>
        </p:txBody>
      </p:sp>
      <p:sp>
        <p:nvSpPr>
          <p:cNvPr id="326" name="Google Shape;326;p16"/>
          <p:cNvSpPr/>
          <p:nvPr/>
        </p:nvSpPr>
        <p:spPr>
          <a:xfrm>
            <a:off x="952500" y="3264173"/>
            <a:ext cx="16383000" cy="6648152"/>
          </a:xfrm>
          <a:prstGeom prst="roundRect">
            <a:avLst>
              <a:gd fmla="val 2292" name="adj"/>
            </a:avLst>
          </a:prstGeom>
          <a:solidFill>
            <a:srgbClr val="FFFFFF"/>
          </a:solidFill>
          <a:ln>
            <a:noFill/>
          </a:ln>
          <a:effectLst>
            <a:outerShdw blurRad="571500" rotWithShape="0" algn="bl" dir="5400000" dist="228600">
              <a:srgbClr val="000000">
                <a:alpha val="3490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27" name="Google Shape;327;p16"/>
          <p:cNvPicPr preferRelativeResize="0"/>
          <p:nvPr/>
        </p:nvPicPr>
        <p:blipFill rotWithShape="1">
          <a:blip r:embed="rId3">
            <a:alphaModFix/>
          </a:blip>
          <a:srcRect b="0" l="0" r="0" t="0"/>
          <a:stretch/>
        </p:blipFill>
        <p:spPr>
          <a:xfrm>
            <a:off x="1123950" y="3435623"/>
            <a:ext cx="16040100" cy="630525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332" name="Shape 332"/>
        <p:cNvGrpSpPr/>
        <p:nvPr/>
      </p:nvGrpSpPr>
      <p:grpSpPr>
        <a:xfrm>
          <a:off x="0" y="0"/>
          <a:ext cx="0" cy="0"/>
          <a:chOff x="0" y="0"/>
          <a:chExt cx="0" cy="0"/>
        </a:xfrm>
      </p:grpSpPr>
      <p:sp>
        <p:nvSpPr>
          <p:cNvPr id="333" name="Google Shape;333;p17"/>
          <p:cNvSpPr/>
          <p:nvPr/>
        </p:nvSpPr>
        <p:spPr>
          <a:xfrm>
            <a:off x="0" y="0"/>
            <a:ext cx="18288000" cy="1562100"/>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7"/>
          <p:cNvSpPr/>
          <p:nvPr/>
        </p:nvSpPr>
        <p:spPr>
          <a:xfrm>
            <a:off x="952500" y="381000"/>
            <a:ext cx="11823204" cy="8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FFFFF"/>
              </a:buClr>
              <a:buSzPts val="4800"/>
              <a:buFont typeface="DM Sans"/>
              <a:buNone/>
            </a:pPr>
            <a:r>
              <a:rPr b="1" i="0" lang="en-US" sz="4800" u="none" cap="none" strike="noStrike">
                <a:solidFill>
                  <a:srgbClr val="FFFFFF"/>
                </a:solidFill>
                <a:latin typeface="DM Sans"/>
                <a:ea typeface="DM Sans"/>
                <a:cs typeface="DM Sans"/>
                <a:sym typeface="DM Sans"/>
              </a:rPr>
              <a:t>🛠 Practice 1 — Your First Automation</a:t>
            </a:r>
            <a:endParaRPr b="0" i="0" sz="4800" u="none" cap="none" strike="noStrike">
              <a:solidFill>
                <a:schemeClr val="dk1"/>
              </a:solidFill>
              <a:latin typeface="Calibri"/>
              <a:ea typeface="Calibri"/>
              <a:cs typeface="Calibri"/>
              <a:sym typeface="Calibri"/>
            </a:endParaRPr>
          </a:p>
        </p:txBody>
      </p:sp>
      <p:sp>
        <p:nvSpPr>
          <p:cNvPr id="335" name="Google Shape;335;p17"/>
          <p:cNvSpPr/>
          <p:nvPr/>
        </p:nvSpPr>
        <p:spPr>
          <a:xfrm>
            <a:off x="15370225" y="497681"/>
            <a:ext cx="1965275" cy="566738"/>
          </a:xfrm>
          <a:prstGeom prst="roundRect">
            <a:avLst>
              <a:gd fmla="val 50000" name="adj"/>
            </a:avLst>
          </a:prstGeom>
          <a:solidFill>
            <a:srgbClr val="FFF6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7"/>
          <p:cNvSpPr/>
          <p:nvPr/>
        </p:nvSpPr>
        <p:spPr>
          <a:xfrm>
            <a:off x="15617875" y="631031"/>
            <a:ext cx="1546175" cy="338137"/>
          </a:xfrm>
          <a:prstGeom prst="rect">
            <a:avLst/>
          </a:prstGeom>
          <a:noFill/>
          <a:ln>
            <a:noFill/>
          </a:ln>
        </p:spPr>
        <p:txBody>
          <a:bodyPr anchorCtr="0" anchor="ctr" bIns="25400" lIns="25400" spcFirstLastPara="1" rIns="25400" wrap="square" tIns="25400">
            <a:noAutofit/>
          </a:bodyPr>
          <a:lstStyle/>
          <a:p>
            <a:pPr indent="0" lvl="0" marL="0" marR="0" rtl="0" algn="l">
              <a:spcBef>
                <a:spcPts val="0"/>
              </a:spcBef>
              <a:spcAft>
                <a:spcPts val="0"/>
              </a:spcAft>
              <a:buClr>
                <a:srgbClr val="2D2D2D"/>
              </a:buClr>
              <a:buSzPts val="1800"/>
              <a:buFont typeface="DM Sans"/>
              <a:buNone/>
            </a:pPr>
            <a:r>
              <a:rPr b="1" i="0" lang="en-US" sz="1800" u="none" cap="none" strike="noStrike">
                <a:solidFill>
                  <a:srgbClr val="2D2D2D"/>
                </a:solidFill>
                <a:latin typeface="DM Sans"/>
                <a:ea typeface="DM Sans"/>
                <a:cs typeface="DM Sans"/>
                <a:sym typeface="DM Sans"/>
              </a:rPr>
              <a:t>🕐 20 minutes</a:t>
            </a:r>
            <a:endParaRPr b="0" i="0" sz="1800" u="none" cap="none" strike="noStrike">
              <a:solidFill>
                <a:schemeClr val="dk1"/>
              </a:solidFill>
              <a:latin typeface="Calibri"/>
              <a:ea typeface="Calibri"/>
              <a:cs typeface="Calibri"/>
              <a:sym typeface="Calibri"/>
            </a:endParaRPr>
          </a:p>
        </p:txBody>
      </p:sp>
      <p:sp>
        <p:nvSpPr>
          <p:cNvPr id="337" name="Google Shape;337;p17"/>
          <p:cNvSpPr/>
          <p:nvPr/>
        </p:nvSpPr>
        <p:spPr>
          <a:xfrm>
            <a:off x="952500" y="2400300"/>
            <a:ext cx="16383000" cy="6440091"/>
          </a:xfrm>
          <a:prstGeom prst="roundRect">
            <a:avLst>
              <a:gd fmla="val 2366" name="adj"/>
            </a:avLst>
          </a:prstGeom>
          <a:noFill/>
          <a:ln>
            <a:noFill/>
          </a:ln>
          <a:effectLst>
            <a:outerShdw blurRad="304800" rotWithShape="0" algn="bl" dir="5400000" dist="76200">
              <a:srgbClr val="1B2A4A">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38" name="Google Shape;338;p17"/>
          <p:cNvPicPr preferRelativeResize="0"/>
          <p:nvPr/>
        </p:nvPicPr>
        <p:blipFill rotWithShape="1">
          <a:blip r:embed="rId3">
            <a:alphaModFix/>
          </a:blip>
          <a:srcRect b="0" l="0" r="0" t="0"/>
          <a:stretch/>
        </p:blipFill>
        <p:spPr>
          <a:xfrm>
            <a:off x="952500" y="2400300"/>
            <a:ext cx="16383000" cy="6440091"/>
          </a:xfrm>
          <a:prstGeom prst="rect">
            <a:avLst/>
          </a:prstGeom>
          <a:noFill/>
          <a:ln>
            <a:noFill/>
          </a:ln>
        </p:spPr>
      </p:pic>
      <p:sp>
        <p:nvSpPr>
          <p:cNvPr id="339" name="Google Shape;339;p17"/>
          <p:cNvSpPr/>
          <p:nvPr/>
        </p:nvSpPr>
        <p:spPr>
          <a:xfrm>
            <a:off x="952500" y="9145191"/>
            <a:ext cx="16383000" cy="868635"/>
          </a:xfrm>
          <a:prstGeom prst="roundRect">
            <a:avLst>
              <a:gd fmla="val 8772" name="adj"/>
            </a:avLst>
          </a:prstGeom>
          <a:solidFill>
            <a:srgbClr val="E8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7"/>
          <p:cNvSpPr/>
          <p:nvPr/>
        </p:nvSpPr>
        <p:spPr>
          <a:xfrm>
            <a:off x="952500" y="9145191"/>
            <a:ext cx="57150" cy="868635"/>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7"/>
          <p:cNvSpPr/>
          <p:nvPr/>
        </p:nvSpPr>
        <p:spPr>
          <a:xfrm>
            <a:off x="1314450" y="9392841"/>
            <a:ext cx="16207740" cy="411435"/>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1B2A4A"/>
              </a:buClr>
              <a:buSzPts val="2100"/>
              <a:buFont typeface="DM Sans"/>
              <a:buNone/>
            </a:pPr>
            <a:r>
              <a:rPr b="1" i="0" lang="en-US" sz="2100" u="none" cap="none" strike="noStrike">
                <a:solidFill>
                  <a:srgbClr val="1B2A4A"/>
                </a:solidFill>
                <a:latin typeface="DM Sans"/>
                <a:ea typeface="DM Sans"/>
                <a:cs typeface="DM Sans"/>
                <a:sym typeface="DM Sans"/>
              </a:rPr>
              <a:t>Stuck? </a:t>
            </a:r>
            <a:r>
              <a:rPr b="0" i="0" lang="en-US" sz="2100" u="none" cap="none" strike="noStrike">
                <a:solidFill>
                  <a:srgbClr val="2D2D2D"/>
                </a:solidFill>
                <a:highlight>
                  <a:srgbClr val="E8F7F5"/>
                </a:highlight>
                <a:latin typeface="DM Sans"/>
                <a:ea typeface="DM Sans"/>
                <a:cs typeface="DM Sans"/>
                <a:sym typeface="DM Sans"/>
              </a:rPr>
              <a:t>Ask yourself two questions: </a:t>
            </a:r>
            <a:r>
              <a:rPr b="0" i="1" lang="en-US" sz="2100" u="none" cap="none" strike="noStrike">
                <a:solidFill>
                  <a:srgbClr val="2D2D2D"/>
                </a:solidFill>
                <a:latin typeface="DM Sans"/>
                <a:ea typeface="DM Sans"/>
                <a:cs typeface="DM Sans"/>
                <a:sym typeface="DM Sans"/>
              </a:rPr>
              <a:t>What starts the workflow? What should happen next?</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346" name="Shape 346"/>
        <p:cNvGrpSpPr/>
        <p:nvPr/>
      </p:nvGrpSpPr>
      <p:grpSpPr>
        <a:xfrm>
          <a:off x="0" y="0"/>
          <a:ext cx="0" cy="0"/>
          <a:chOff x="0" y="0"/>
          <a:chExt cx="0" cy="0"/>
        </a:xfrm>
      </p:grpSpPr>
      <p:sp>
        <p:nvSpPr>
          <p:cNvPr id="347" name="Google Shape;347;p18"/>
          <p:cNvSpPr/>
          <p:nvPr/>
        </p:nvSpPr>
        <p:spPr>
          <a:xfrm>
            <a:off x="952500" y="838200"/>
            <a:ext cx="8487102"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Debrief: You Just Built One</a:t>
            </a:r>
            <a:endParaRPr b="0" i="0" sz="4800" u="none" cap="none" strike="noStrike">
              <a:solidFill>
                <a:schemeClr val="dk1"/>
              </a:solidFill>
              <a:latin typeface="Calibri"/>
              <a:ea typeface="Calibri"/>
              <a:cs typeface="Calibri"/>
              <a:sym typeface="Calibri"/>
            </a:endParaRPr>
          </a:p>
        </p:txBody>
      </p:sp>
      <p:sp>
        <p:nvSpPr>
          <p:cNvPr id="348" name="Google Shape;348;p18"/>
          <p:cNvSpPr/>
          <p:nvPr/>
        </p:nvSpPr>
        <p:spPr>
          <a:xfrm>
            <a:off x="952500" y="1554435"/>
            <a:ext cx="8487102"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Turn to a neighbour. Two minutes each.</a:t>
            </a:r>
            <a:endParaRPr b="0" i="0" sz="3000" u="none" cap="none" strike="noStrike">
              <a:solidFill>
                <a:schemeClr val="dk1"/>
              </a:solidFill>
              <a:latin typeface="Calibri"/>
              <a:ea typeface="Calibri"/>
              <a:cs typeface="Calibri"/>
              <a:sym typeface="Calibri"/>
            </a:endParaRPr>
          </a:p>
        </p:txBody>
      </p:sp>
      <p:sp>
        <p:nvSpPr>
          <p:cNvPr id="349" name="Google Shape;349;p18"/>
          <p:cNvSpPr/>
          <p:nvPr/>
        </p:nvSpPr>
        <p:spPr>
          <a:xfrm>
            <a:off x="952500" y="3572396"/>
            <a:ext cx="5308550" cy="2692598"/>
          </a:xfrm>
          <a:prstGeom prst="roundRect">
            <a:avLst>
              <a:gd fmla="val 4952"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8"/>
          <p:cNvSpPr/>
          <p:nvPr/>
        </p:nvSpPr>
        <p:spPr>
          <a:xfrm>
            <a:off x="952500" y="3572396"/>
            <a:ext cx="5308550" cy="57150"/>
          </a:xfrm>
          <a:custGeom>
            <a:rect b="b" l="l" r="r" t="t"/>
            <a:pathLst>
              <a:path extrusionOk="0" h="57150" w="5308550">
                <a:moveTo>
                  <a:pt x="28575" y="0"/>
                </a:moveTo>
                <a:lnTo>
                  <a:pt x="5279975" y="0"/>
                </a:lnTo>
                <a:cubicBezTo>
                  <a:pt x="5287554" y="0"/>
                  <a:pt x="5294822" y="3011"/>
                  <a:pt x="5300181" y="8369"/>
                </a:cubicBezTo>
                <a:cubicBezTo>
                  <a:pt x="5305539" y="13728"/>
                  <a:pt x="5308550" y="20996"/>
                  <a:pt x="5308550" y="28575"/>
                </a:cubicBezTo>
                <a:lnTo>
                  <a:pt x="5308550"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18"/>
          <p:cNvSpPr/>
          <p:nvPr/>
        </p:nvSpPr>
        <p:spPr>
          <a:xfrm>
            <a:off x="1022352" y="3991496"/>
            <a:ext cx="5168845" cy="647700"/>
          </a:xfrm>
          <a:prstGeom prst="rect">
            <a:avLst/>
          </a:prstGeom>
          <a:noFill/>
          <a:ln>
            <a:noFill/>
          </a:ln>
        </p:spPr>
        <p:txBody>
          <a:bodyPr anchorCtr="0" anchor="t" bIns="25400" lIns="25400" spcFirstLastPara="1" rIns="25400" wrap="square" tIns="25400">
            <a:noAutofit/>
          </a:bodyPr>
          <a:lstStyle/>
          <a:p>
            <a:pPr indent="0" lvl="0" marL="0" marR="0" rtl="0" algn="ctr">
              <a:lnSpc>
                <a:spcPct val="76647"/>
              </a:lnSpc>
              <a:spcBef>
                <a:spcPts val="0"/>
              </a:spcBef>
              <a:spcAft>
                <a:spcPts val="0"/>
              </a:spcAft>
              <a:buClr>
                <a:srgbClr val="2D2D2D"/>
              </a:buClr>
              <a:buSzPts val="4800"/>
              <a:buFont typeface="DM Sans"/>
              <a:buNone/>
            </a:pPr>
            <a:r>
              <a:rPr b="0" i="0" lang="en-US" sz="4800" u="none" cap="none" strike="noStrike">
                <a:solidFill>
                  <a:srgbClr val="2D2D2D"/>
                </a:solidFill>
                <a:latin typeface="DM Sans"/>
                <a:ea typeface="DM Sans"/>
                <a:cs typeface="DM Sans"/>
                <a:sym typeface="DM Sans"/>
              </a:rPr>
              <a:t>🔨</a:t>
            </a:r>
            <a:endParaRPr b="0" i="0" sz="4800" u="none" cap="none" strike="noStrike">
              <a:solidFill>
                <a:schemeClr val="dk1"/>
              </a:solidFill>
              <a:latin typeface="Calibri"/>
              <a:ea typeface="Calibri"/>
              <a:cs typeface="Calibri"/>
              <a:sym typeface="Calibri"/>
            </a:endParaRPr>
          </a:p>
        </p:txBody>
      </p:sp>
      <p:sp>
        <p:nvSpPr>
          <p:cNvPr id="352" name="Google Shape;352;p18"/>
          <p:cNvSpPr/>
          <p:nvPr/>
        </p:nvSpPr>
        <p:spPr>
          <a:xfrm>
            <a:off x="1022352" y="4772546"/>
            <a:ext cx="5168845" cy="433388"/>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What did you build?</a:t>
            </a:r>
            <a:endParaRPr b="0" i="0" sz="2400" u="none" cap="none" strike="noStrike">
              <a:solidFill>
                <a:schemeClr val="dk1"/>
              </a:solidFill>
              <a:latin typeface="Calibri"/>
              <a:ea typeface="Calibri"/>
              <a:cs typeface="Calibri"/>
              <a:sym typeface="Calibri"/>
            </a:endParaRPr>
          </a:p>
        </p:txBody>
      </p:sp>
      <p:sp>
        <p:nvSpPr>
          <p:cNvPr id="353" name="Google Shape;353;p18"/>
          <p:cNvSpPr/>
          <p:nvPr/>
        </p:nvSpPr>
        <p:spPr>
          <a:xfrm>
            <a:off x="1186816" y="5282133"/>
            <a:ext cx="4839919" cy="678061"/>
          </a:xfrm>
          <a:prstGeom prst="rect">
            <a:avLst/>
          </a:prstGeom>
          <a:noFill/>
          <a:ln>
            <a:noFill/>
          </a:ln>
        </p:spPr>
        <p:txBody>
          <a:bodyPr anchorCtr="0" anchor="t" bIns="25400" lIns="25400" spcFirstLastPara="1" rIns="25400" wrap="square" tIns="25400">
            <a:noAutofit/>
          </a:bodyPr>
          <a:lstStyle/>
          <a:p>
            <a:pPr indent="0" lvl="0" marL="0" marR="0" rtl="0" algn="ctr">
              <a:lnSpc>
                <a:spcPct val="106667"/>
              </a:lnSpc>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Say your trigger and your actions out loud, in one sentence.</a:t>
            </a:r>
            <a:endParaRPr b="0" i="0" sz="1800" u="none" cap="none" strike="noStrike">
              <a:solidFill>
                <a:schemeClr val="dk1"/>
              </a:solidFill>
              <a:latin typeface="Calibri"/>
              <a:ea typeface="Calibri"/>
              <a:cs typeface="Calibri"/>
              <a:sym typeface="Calibri"/>
            </a:endParaRPr>
          </a:p>
        </p:txBody>
      </p:sp>
      <p:sp>
        <p:nvSpPr>
          <p:cNvPr id="354" name="Google Shape;354;p18"/>
          <p:cNvSpPr/>
          <p:nvPr/>
        </p:nvSpPr>
        <p:spPr>
          <a:xfrm>
            <a:off x="6489650" y="3572396"/>
            <a:ext cx="5308625" cy="2692598"/>
          </a:xfrm>
          <a:prstGeom prst="roundRect">
            <a:avLst>
              <a:gd fmla="val 4952"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8"/>
          <p:cNvSpPr/>
          <p:nvPr/>
        </p:nvSpPr>
        <p:spPr>
          <a:xfrm>
            <a:off x="6489650" y="3572396"/>
            <a:ext cx="5308625" cy="57150"/>
          </a:xfrm>
          <a:custGeom>
            <a:rect b="b" l="l" r="r" t="t"/>
            <a:pathLst>
              <a:path extrusionOk="0" h="57150" w="5308625">
                <a:moveTo>
                  <a:pt x="28575" y="0"/>
                </a:moveTo>
                <a:lnTo>
                  <a:pt x="5280050" y="0"/>
                </a:lnTo>
                <a:cubicBezTo>
                  <a:pt x="5287629" y="0"/>
                  <a:pt x="5294897" y="3011"/>
                  <a:pt x="5300256" y="8369"/>
                </a:cubicBezTo>
                <a:cubicBezTo>
                  <a:pt x="5305614" y="13728"/>
                  <a:pt x="5308625" y="20996"/>
                  <a:pt x="5308625" y="28575"/>
                </a:cubicBezTo>
                <a:lnTo>
                  <a:pt x="5308625"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8"/>
          <p:cNvSpPr/>
          <p:nvPr/>
        </p:nvSpPr>
        <p:spPr>
          <a:xfrm>
            <a:off x="6559499" y="3991496"/>
            <a:ext cx="5168927" cy="647700"/>
          </a:xfrm>
          <a:prstGeom prst="rect">
            <a:avLst/>
          </a:prstGeom>
          <a:noFill/>
          <a:ln>
            <a:noFill/>
          </a:ln>
        </p:spPr>
        <p:txBody>
          <a:bodyPr anchorCtr="0" anchor="t" bIns="25400" lIns="25400" spcFirstLastPara="1" rIns="25400" wrap="square" tIns="25400">
            <a:noAutofit/>
          </a:bodyPr>
          <a:lstStyle/>
          <a:p>
            <a:pPr indent="0" lvl="0" marL="0" marR="0" rtl="0" algn="ctr">
              <a:lnSpc>
                <a:spcPct val="76647"/>
              </a:lnSpc>
              <a:spcBef>
                <a:spcPts val="0"/>
              </a:spcBef>
              <a:spcAft>
                <a:spcPts val="0"/>
              </a:spcAft>
              <a:buClr>
                <a:srgbClr val="2D2D2D"/>
              </a:buClr>
              <a:buSzPts val="4800"/>
              <a:buFont typeface="DM Sans"/>
              <a:buNone/>
            </a:pPr>
            <a:r>
              <a:rPr b="0" i="0" lang="en-US" sz="4800" u="none" cap="none" strike="noStrike">
                <a:solidFill>
                  <a:srgbClr val="2D2D2D"/>
                </a:solidFill>
                <a:latin typeface="DM Sans"/>
                <a:ea typeface="DM Sans"/>
                <a:cs typeface="DM Sans"/>
                <a:sym typeface="DM Sans"/>
              </a:rPr>
              <a:t>🧱</a:t>
            </a:r>
            <a:endParaRPr b="0" i="0" sz="4800" u="none" cap="none" strike="noStrike">
              <a:solidFill>
                <a:schemeClr val="dk1"/>
              </a:solidFill>
              <a:latin typeface="Calibri"/>
              <a:ea typeface="Calibri"/>
              <a:cs typeface="Calibri"/>
              <a:sym typeface="Calibri"/>
            </a:endParaRPr>
          </a:p>
        </p:txBody>
      </p:sp>
      <p:sp>
        <p:nvSpPr>
          <p:cNvPr id="357" name="Google Shape;357;p18"/>
          <p:cNvSpPr/>
          <p:nvPr/>
        </p:nvSpPr>
        <p:spPr>
          <a:xfrm>
            <a:off x="6559499" y="4772546"/>
            <a:ext cx="5168927" cy="433388"/>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Where did you get stuck?</a:t>
            </a:r>
            <a:endParaRPr b="0" i="0" sz="2400" u="none" cap="none" strike="noStrike">
              <a:solidFill>
                <a:schemeClr val="dk1"/>
              </a:solidFill>
              <a:latin typeface="Calibri"/>
              <a:ea typeface="Calibri"/>
              <a:cs typeface="Calibri"/>
              <a:sym typeface="Calibri"/>
            </a:endParaRPr>
          </a:p>
        </p:txBody>
      </p:sp>
      <p:sp>
        <p:nvSpPr>
          <p:cNvPr id="358" name="Google Shape;358;p18"/>
          <p:cNvSpPr/>
          <p:nvPr/>
        </p:nvSpPr>
        <p:spPr>
          <a:xfrm>
            <a:off x="6723965" y="5282133"/>
            <a:ext cx="4839996" cy="678061"/>
          </a:xfrm>
          <a:prstGeom prst="rect">
            <a:avLst/>
          </a:prstGeom>
          <a:noFill/>
          <a:ln>
            <a:noFill/>
          </a:ln>
        </p:spPr>
        <p:txBody>
          <a:bodyPr anchorCtr="0" anchor="t" bIns="25400" lIns="25400" spcFirstLastPara="1" rIns="25400" wrap="square" tIns="25400">
            <a:noAutofit/>
          </a:bodyPr>
          <a:lstStyle/>
          <a:p>
            <a:pPr indent="0" lvl="0" marL="0" marR="0" rtl="0" algn="ctr">
              <a:lnSpc>
                <a:spcPct val="106667"/>
              </a:lnSpc>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Connecting an account? Picking the trigger? Mapping a field?</a:t>
            </a:r>
            <a:endParaRPr b="0" i="0" sz="1800" u="none" cap="none" strike="noStrike">
              <a:solidFill>
                <a:schemeClr val="dk1"/>
              </a:solidFill>
              <a:latin typeface="Calibri"/>
              <a:ea typeface="Calibri"/>
              <a:cs typeface="Calibri"/>
              <a:sym typeface="Calibri"/>
            </a:endParaRPr>
          </a:p>
        </p:txBody>
      </p:sp>
      <p:sp>
        <p:nvSpPr>
          <p:cNvPr id="359" name="Google Shape;359;p18"/>
          <p:cNvSpPr/>
          <p:nvPr/>
        </p:nvSpPr>
        <p:spPr>
          <a:xfrm>
            <a:off x="12026875" y="3572396"/>
            <a:ext cx="5308550" cy="2692598"/>
          </a:xfrm>
          <a:prstGeom prst="roundRect">
            <a:avLst>
              <a:gd fmla="val 4952"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8"/>
          <p:cNvSpPr/>
          <p:nvPr/>
        </p:nvSpPr>
        <p:spPr>
          <a:xfrm>
            <a:off x="12026875" y="3572396"/>
            <a:ext cx="5308550" cy="57150"/>
          </a:xfrm>
          <a:custGeom>
            <a:rect b="b" l="l" r="r" t="t"/>
            <a:pathLst>
              <a:path extrusionOk="0" h="57150" w="5308550">
                <a:moveTo>
                  <a:pt x="28575" y="0"/>
                </a:moveTo>
                <a:lnTo>
                  <a:pt x="5279975" y="0"/>
                </a:lnTo>
                <a:cubicBezTo>
                  <a:pt x="5287554" y="0"/>
                  <a:pt x="5294822" y="3011"/>
                  <a:pt x="5300181" y="8369"/>
                </a:cubicBezTo>
                <a:cubicBezTo>
                  <a:pt x="5305539" y="13728"/>
                  <a:pt x="5308550" y="20996"/>
                  <a:pt x="5308550" y="28575"/>
                </a:cubicBezTo>
                <a:lnTo>
                  <a:pt x="5308550"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18"/>
          <p:cNvSpPr/>
          <p:nvPr/>
        </p:nvSpPr>
        <p:spPr>
          <a:xfrm>
            <a:off x="12096728" y="3991496"/>
            <a:ext cx="5168845" cy="647700"/>
          </a:xfrm>
          <a:prstGeom prst="rect">
            <a:avLst/>
          </a:prstGeom>
          <a:noFill/>
          <a:ln>
            <a:noFill/>
          </a:ln>
        </p:spPr>
        <p:txBody>
          <a:bodyPr anchorCtr="0" anchor="t" bIns="25400" lIns="25400" spcFirstLastPara="1" rIns="25400" wrap="square" tIns="25400">
            <a:noAutofit/>
          </a:bodyPr>
          <a:lstStyle/>
          <a:p>
            <a:pPr indent="0" lvl="0" marL="0" marR="0" rtl="0" algn="ctr">
              <a:lnSpc>
                <a:spcPct val="76647"/>
              </a:lnSpc>
              <a:spcBef>
                <a:spcPts val="0"/>
              </a:spcBef>
              <a:spcAft>
                <a:spcPts val="0"/>
              </a:spcAft>
              <a:buClr>
                <a:srgbClr val="2D2D2D"/>
              </a:buClr>
              <a:buSzPts val="4800"/>
              <a:buFont typeface="DM Sans"/>
              <a:buNone/>
            </a:pPr>
            <a:r>
              <a:rPr b="0" i="0" lang="en-US" sz="4800" u="none" cap="none" strike="noStrike">
                <a:solidFill>
                  <a:srgbClr val="2D2D2D"/>
                </a:solidFill>
                <a:latin typeface="DM Sans"/>
                <a:ea typeface="DM Sans"/>
                <a:cs typeface="DM Sans"/>
                <a:sym typeface="DM Sans"/>
              </a:rPr>
              <a:t>⚡</a:t>
            </a:r>
            <a:endParaRPr b="0" i="0" sz="4800" u="none" cap="none" strike="noStrike">
              <a:solidFill>
                <a:schemeClr val="dk1"/>
              </a:solidFill>
              <a:latin typeface="Calibri"/>
              <a:ea typeface="Calibri"/>
              <a:cs typeface="Calibri"/>
              <a:sym typeface="Calibri"/>
            </a:endParaRPr>
          </a:p>
        </p:txBody>
      </p:sp>
      <p:sp>
        <p:nvSpPr>
          <p:cNvPr id="362" name="Google Shape;362;p18"/>
          <p:cNvSpPr/>
          <p:nvPr/>
        </p:nvSpPr>
        <p:spPr>
          <a:xfrm>
            <a:off x="12096728" y="4772546"/>
            <a:ext cx="5168845" cy="433388"/>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What did the test run feel like?</a:t>
            </a:r>
            <a:endParaRPr b="0" i="0" sz="2400" u="none" cap="none" strike="noStrike">
              <a:solidFill>
                <a:schemeClr val="dk1"/>
              </a:solidFill>
              <a:latin typeface="Calibri"/>
              <a:ea typeface="Calibri"/>
              <a:cs typeface="Calibri"/>
              <a:sym typeface="Calibri"/>
            </a:endParaRPr>
          </a:p>
        </p:txBody>
      </p:sp>
      <p:sp>
        <p:nvSpPr>
          <p:cNvPr id="363" name="Google Shape;363;p18"/>
          <p:cNvSpPr/>
          <p:nvPr/>
        </p:nvSpPr>
        <p:spPr>
          <a:xfrm>
            <a:off x="12261191" y="5282133"/>
            <a:ext cx="4839919" cy="678061"/>
          </a:xfrm>
          <a:prstGeom prst="rect">
            <a:avLst/>
          </a:prstGeom>
          <a:noFill/>
          <a:ln>
            <a:noFill/>
          </a:ln>
        </p:spPr>
        <p:txBody>
          <a:bodyPr anchorCtr="0" anchor="t" bIns="25400" lIns="25400" spcFirstLastPara="1" rIns="25400" wrap="square" tIns="25400">
            <a:noAutofit/>
          </a:bodyPr>
          <a:lstStyle/>
          <a:p>
            <a:pPr indent="0" lvl="0" marL="0" marR="0" rtl="0" algn="ctr">
              <a:lnSpc>
                <a:spcPct val="106667"/>
              </a:lnSpc>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The moment the email actually landed — what did that change for you?</a:t>
            </a:r>
            <a:endParaRPr b="0" i="0" sz="1800" u="none" cap="none" strike="noStrike">
              <a:solidFill>
                <a:schemeClr val="dk1"/>
              </a:solidFill>
              <a:latin typeface="Calibri"/>
              <a:ea typeface="Calibri"/>
              <a:cs typeface="Calibri"/>
              <a:sym typeface="Calibri"/>
            </a:endParaRPr>
          </a:p>
        </p:txBody>
      </p:sp>
      <p:sp>
        <p:nvSpPr>
          <p:cNvPr id="364" name="Google Shape;364;p18"/>
          <p:cNvSpPr/>
          <p:nvPr/>
        </p:nvSpPr>
        <p:spPr>
          <a:xfrm>
            <a:off x="952500" y="7597229"/>
            <a:ext cx="16383000" cy="868635"/>
          </a:xfrm>
          <a:prstGeom prst="roundRect">
            <a:avLst>
              <a:gd fmla="val 8772" name="adj"/>
            </a:avLst>
          </a:prstGeom>
          <a:solidFill>
            <a:srgbClr val="E8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8"/>
          <p:cNvSpPr/>
          <p:nvPr/>
        </p:nvSpPr>
        <p:spPr>
          <a:xfrm>
            <a:off x="952500" y="7597229"/>
            <a:ext cx="57150" cy="868635"/>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18"/>
          <p:cNvSpPr/>
          <p:nvPr/>
        </p:nvSpPr>
        <p:spPr>
          <a:xfrm>
            <a:off x="1314450" y="7844879"/>
            <a:ext cx="16207740" cy="411435"/>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1B2A4A"/>
              </a:buClr>
              <a:buSzPts val="2100"/>
              <a:buFont typeface="DM Sans"/>
              <a:buNone/>
            </a:pPr>
            <a:r>
              <a:rPr b="1" i="0" lang="en-US" sz="2100" u="none" cap="none" strike="noStrike">
                <a:solidFill>
                  <a:srgbClr val="1B2A4A"/>
                </a:solidFill>
                <a:latin typeface="DM Sans"/>
                <a:ea typeface="DM Sans"/>
                <a:cs typeface="DM Sans"/>
                <a:sym typeface="DM Sans"/>
              </a:rPr>
              <a:t>The real takeaway: </a:t>
            </a:r>
            <a:r>
              <a:rPr b="0" i="0" lang="en-US" sz="2100" u="none" cap="none" strike="noStrike">
                <a:solidFill>
                  <a:srgbClr val="2D2D2D"/>
                </a:solidFill>
                <a:latin typeface="DM Sans"/>
                <a:ea typeface="DM Sans"/>
                <a:cs typeface="DM Sans"/>
                <a:sym typeface="DM Sans"/>
              </a:rPr>
              <a:t>the hard part was never the tool. It was deciding what starts the workflow and what should happen next.</a:t>
            </a:r>
            <a:endParaRPr b="0" i="0" sz="2100" u="none" cap="none" strike="noStrike">
              <a:solidFill>
                <a:schemeClr val="dk1"/>
              </a:solidFill>
              <a:latin typeface="Calibri"/>
              <a:ea typeface="Calibri"/>
              <a:cs typeface="Calibri"/>
              <a:sym typeface="Calibri"/>
            </a:endParaRPr>
          </a:p>
        </p:txBody>
      </p:sp>
      <p:sp>
        <p:nvSpPr>
          <p:cNvPr id="367" name="Google Shape;367;p18"/>
          <p:cNvSpPr/>
          <p:nvPr/>
        </p:nvSpPr>
        <p:spPr>
          <a:xfrm>
            <a:off x="952500" y="8618265"/>
            <a:ext cx="16383000" cy="906735"/>
          </a:xfrm>
          <a:prstGeom prst="roundRect">
            <a:avLst>
              <a:gd fmla="val 8404" name="adj"/>
            </a:avLst>
          </a:prstGeom>
          <a:solidFill>
            <a:srgbClr val="1B2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8"/>
          <p:cNvSpPr/>
          <p:nvPr/>
        </p:nvSpPr>
        <p:spPr>
          <a:xfrm>
            <a:off x="1295400" y="8923065"/>
            <a:ext cx="1591270" cy="358080"/>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TRANSITION</a:t>
            </a:r>
            <a:endParaRPr b="0" i="0" sz="1800" u="none" cap="none" strike="noStrike">
              <a:solidFill>
                <a:schemeClr val="dk1"/>
              </a:solidFill>
              <a:latin typeface="Calibri"/>
              <a:ea typeface="Calibri"/>
              <a:cs typeface="Calibri"/>
              <a:sym typeface="Calibri"/>
            </a:endParaRPr>
          </a:p>
        </p:txBody>
      </p:sp>
      <p:sp>
        <p:nvSpPr>
          <p:cNvPr id="369" name="Google Shape;369;p18"/>
          <p:cNvSpPr/>
          <p:nvPr/>
        </p:nvSpPr>
        <p:spPr>
          <a:xfrm>
            <a:off x="2932509" y="8884965"/>
            <a:ext cx="11102958" cy="411435"/>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FFFFFF"/>
              </a:buClr>
              <a:buSzPts val="2100"/>
              <a:buFont typeface="DM Sans"/>
              <a:buNone/>
            </a:pPr>
            <a:r>
              <a:rPr b="0" i="1" lang="en-US" sz="2100" u="none" cap="none" strike="noStrike">
                <a:solidFill>
                  <a:srgbClr val="FFFFFF"/>
                </a:solidFill>
                <a:latin typeface="DM Sans"/>
                <a:ea typeface="DM Sans"/>
                <a:cs typeface="DM Sans"/>
                <a:sym typeface="DM Sans"/>
              </a:rPr>
              <a:t>Automation moves work off your plate. Now we'll move thinking off your plate too.</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374" name="Shape 374"/>
        <p:cNvGrpSpPr/>
        <p:nvPr/>
      </p:nvGrpSpPr>
      <p:grpSpPr>
        <a:xfrm>
          <a:off x="0" y="0"/>
          <a:ext cx="0" cy="0"/>
          <a:chOff x="0" y="0"/>
          <a:chExt cx="0" cy="0"/>
        </a:xfrm>
      </p:grpSpPr>
      <p:sp>
        <p:nvSpPr>
          <p:cNvPr id="375" name="Google Shape;375;p19"/>
          <p:cNvSpPr/>
          <p:nvPr/>
        </p:nvSpPr>
        <p:spPr>
          <a:xfrm>
            <a:off x="952500" y="838200"/>
            <a:ext cx="7372886"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Add AI to the Workflow</a:t>
            </a:r>
            <a:endParaRPr b="0" i="0" sz="4800" u="none" cap="none" strike="noStrike">
              <a:solidFill>
                <a:schemeClr val="dk1"/>
              </a:solidFill>
              <a:latin typeface="Calibri"/>
              <a:ea typeface="Calibri"/>
              <a:cs typeface="Calibri"/>
              <a:sym typeface="Calibri"/>
            </a:endParaRPr>
          </a:p>
        </p:txBody>
      </p:sp>
      <p:sp>
        <p:nvSpPr>
          <p:cNvPr id="376" name="Google Shape;376;p19"/>
          <p:cNvSpPr/>
          <p:nvPr/>
        </p:nvSpPr>
        <p:spPr>
          <a:xfrm>
            <a:off x="952500" y="1554435"/>
            <a:ext cx="7372886"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AI is a step, not a replacement.</a:t>
            </a:r>
            <a:endParaRPr b="0" i="0" sz="3000" u="none" cap="none" strike="noStrike">
              <a:solidFill>
                <a:schemeClr val="dk1"/>
              </a:solidFill>
              <a:latin typeface="Calibri"/>
              <a:ea typeface="Calibri"/>
              <a:cs typeface="Calibri"/>
              <a:sym typeface="Calibri"/>
            </a:endParaRPr>
          </a:p>
        </p:txBody>
      </p:sp>
      <p:sp>
        <p:nvSpPr>
          <p:cNvPr id="377" name="Google Shape;377;p19"/>
          <p:cNvSpPr/>
          <p:nvPr/>
        </p:nvSpPr>
        <p:spPr>
          <a:xfrm>
            <a:off x="952500" y="2506935"/>
            <a:ext cx="3938588" cy="5768429"/>
          </a:xfrm>
          <a:prstGeom prst="roundRect">
            <a:avLst>
              <a:gd fmla="val 3386"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9"/>
          <p:cNvSpPr/>
          <p:nvPr/>
        </p:nvSpPr>
        <p:spPr>
          <a:xfrm>
            <a:off x="952500" y="2506935"/>
            <a:ext cx="3938588" cy="57150"/>
          </a:xfrm>
          <a:custGeom>
            <a:rect b="b" l="l" r="r" t="t"/>
            <a:pathLst>
              <a:path extrusionOk="0" h="57150" w="3938588">
                <a:moveTo>
                  <a:pt x="28575" y="0"/>
                </a:moveTo>
                <a:lnTo>
                  <a:pt x="3910013" y="0"/>
                </a:lnTo>
                <a:cubicBezTo>
                  <a:pt x="3917592" y="0"/>
                  <a:pt x="3924860" y="3011"/>
                  <a:pt x="3930219" y="8369"/>
                </a:cubicBezTo>
                <a:cubicBezTo>
                  <a:pt x="3935577" y="13728"/>
                  <a:pt x="3938588" y="20996"/>
                  <a:pt x="3938588" y="28575"/>
                </a:cubicBezTo>
                <a:lnTo>
                  <a:pt x="3938588"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19"/>
          <p:cNvSpPr/>
          <p:nvPr/>
        </p:nvSpPr>
        <p:spPr>
          <a:xfrm>
            <a:off x="1090851" y="2926035"/>
            <a:ext cx="3661886" cy="647700"/>
          </a:xfrm>
          <a:prstGeom prst="rect">
            <a:avLst/>
          </a:prstGeom>
          <a:noFill/>
          <a:ln>
            <a:noFill/>
          </a:ln>
        </p:spPr>
        <p:txBody>
          <a:bodyPr anchorCtr="0" anchor="t" bIns="25400" lIns="25400" spcFirstLastPara="1" rIns="25400" wrap="square" tIns="25400">
            <a:noAutofit/>
          </a:bodyPr>
          <a:lstStyle/>
          <a:p>
            <a:pPr indent="0" lvl="0" marL="0" marR="0" rtl="0" algn="ctr">
              <a:lnSpc>
                <a:spcPct val="76647"/>
              </a:lnSpc>
              <a:spcBef>
                <a:spcPts val="0"/>
              </a:spcBef>
              <a:spcAft>
                <a:spcPts val="0"/>
              </a:spcAft>
              <a:buClr>
                <a:srgbClr val="2D2D2D"/>
              </a:buClr>
              <a:buSzPts val="4800"/>
              <a:buFont typeface="DM Sans"/>
              <a:buNone/>
            </a:pPr>
            <a:r>
              <a:rPr b="0" i="0" lang="en-US" sz="4800" u="none" cap="none" strike="noStrike">
                <a:solidFill>
                  <a:srgbClr val="2D2D2D"/>
                </a:solidFill>
                <a:latin typeface="DM Sans"/>
                <a:ea typeface="DM Sans"/>
                <a:cs typeface="DM Sans"/>
                <a:sym typeface="DM Sans"/>
              </a:rPr>
              <a:t>📝</a:t>
            </a:r>
            <a:endParaRPr b="0" i="0" sz="4800" u="none" cap="none" strike="noStrike">
              <a:solidFill>
                <a:schemeClr val="dk1"/>
              </a:solidFill>
              <a:latin typeface="Calibri"/>
              <a:ea typeface="Calibri"/>
              <a:cs typeface="Calibri"/>
              <a:sym typeface="Calibri"/>
            </a:endParaRPr>
          </a:p>
        </p:txBody>
      </p:sp>
      <p:sp>
        <p:nvSpPr>
          <p:cNvPr id="380" name="Google Shape;380;p19"/>
          <p:cNvSpPr/>
          <p:nvPr/>
        </p:nvSpPr>
        <p:spPr>
          <a:xfrm>
            <a:off x="1090851" y="3707085"/>
            <a:ext cx="3661886" cy="433388"/>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Summarize</a:t>
            </a:r>
            <a:endParaRPr b="0" i="0" sz="2400" u="none" cap="none" strike="noStrike">
              <a:solidFill>
                <a:schemeClr val="dk1"/>
              </a:solidFill>
              <a:latin typeface="Calibri"/>
              <a:ea typeface="Calibri"/>
              <a:cs typeface="Calibri"/>
              <a:sym typeface="Calibri"/>
            </a:endParaRPr>
          </a:p>
        </p:txBody>
      </p:sp>
      <p:sp>
        <p:nvSpPr>
          <p:cNvPr id="381" name="Google Shape;381;p19"/>
          <p:cNvSpPr/>
          <p:nvPr/>
        </p:nvSpPr>
        <p:spPr>
          <a:xfrm>
            <a:off x="1207365" y="4216673"/>
            <a:ext cx="3428857" cy="678061"/>
          </a:xfrm>
          <a:prstGeom prst="rect">
            <a:avLst/>
          </a:prstGeom>
          <a:noFill/>
          <a:ln>
            <a:noFill/>
          </a:ln>
        </p:spPr>
        <p:txBody>
          <a:bodyPr anchorCtr="0" anchor="t" bIns="25400" lIns="25400" spcFirstLastPara="1" rIns="25400" wrap="square" tIns="25400">
            <a:noAutofit/>
          </a:bodyPr>
          <a:lstStyle/>
          <a:p>
            <a:pPr indent="0" lvl="0" marL="0" marR="0" rtl="0" algn="ctr">
              <a:lnSpc>
                <a:spcPct val="106667"/>
              </a:lnSpc>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Long input into a short, useful output</a:t>
            </a:r>
            <a:endParaRPr b="0" i="0" sz="1800" u="none" cap="none" strike="noStrike">
              <a:solidFill>
                <a:schemeClr val="dk1"/>
              </a:solidFill>
              <a:latin typeface="Calibri"/>
              <a:ea typeface="Calibri"/>
              <a:cs typeface="Calibri"/>
              <a:sym typeface="Calibri"/>
            </a:endParaRPr>
          </a:p>
        </p:txBody>
      </p:sp>
      <p:sp>
        <p:nvSpPr>
          <p:cNvPr id="382" name="Google Shape;382;p19"/>
          <p:cNvSpPr/>
          <p:nvPr/>
        </p:nvSpPr>
        <p:spPr>
          <a:xfrm>
            <a:off x="5100638" y="2506935"/>
            <a:ext cx="3938588" cy="5768429"/>
          </a:xfrm>
          <a:prstGeom prst="roundRect">
            <a:avLst>
              <a:gd fmla="val 3386"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9"/>
          <p:cNvSpPr/>
          <p:nvPr/>
        </p:nvSpPr>
        <p:spPr>
          <a:xfrm>
            <a:off x="5100638" y="2506935"/>
            <a:ext cx="3938588" cy="57150"/>
          </a:xfrm>
          <a:custGeom>
            <a:rect b="b" l="l" r="r" t="t"/>
            <a:pathLst>
              <a:path extrusionOk="0" h="57150" w="3938588">
                <a:moveTo>
                  <a:pt x="28575" y="0"/>
                </a:moveTo>
                <a:lnTo>
                  <a:pt x="3910013" y="0"/>
                </a:lnTo>
                <a:cubicBezTo>
                  <a:pt x="3917592" y="0"/>
                  <a:pt x="3924860" y="3011"/>
                  <a:pt x="3930219" y="8369"/>
                </a:cubicBezTo>
                <a:cubicBezTo>
                  <a:pt x="3935577" y="13728"/>
                  <a:pt x="3938588" y="20996"/>
                  <a:pt x="3938588" y="28575"/>
                </a:cubicBezTo>
                <a:lnTo>
                  <a:pt x="3938588"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19"/>
          <p:cNvSpPr/>
          <p:nvPr/>
        </p:nvSpPr>
        <p:spPr>
          <a:xfrm>
            <a:off x="5238988" y="2926035"/>
            <a:ext cx="3661886" cy="647700"/>
          </a:xfrm>
          <a:prstGeom prst="rect">
            <a:avLst/>
          </a:prstGeom>
          <a:noFill/>
          <a:ln>
            <a:noFill/>
          </a:ln>
        </p:spPr>
        <p:txBody>
          <a:bodyPr anchorCtr="0" anchor="t" bIns="25400" lIns="25400" spcFirstLastPara="1" rIns="25400" wrap="square" tIns="25400">
            <a:noAutofit/>
          </a:bodyPr>
          <a:lstStyle/>
          <a:p>
            <a:pPr indent="0" lvl="0" marL="0" marR="0" rtl="0" algn="ctr">
              <a:lnSpc>
                <a:spcPct val="76647"/>
              </a:lnSpc>
              <a:spcBef>
                <a:spcPts val="0"/>
              </a:spcBef>
              <a:spcAft>
                <a:spcPts val="0"/>
              </a:spcAft>
              <a:buClr>
                <a:srgbClr val="2D2D2D"/>
              </a:buClr>
              <a:buSzPts val="4800"/>
              <a:buFont typeface="DM Sans"/>
              <a:buNone/>
            </a:pPr>
            <a:r>
              <a:rPr b="0" i="0" lang="en-US" sz="4800" u="none" cap="none" strike="noStrike">
                <a:solidFill>
                  <a:srgbClr val="2D2D2D"/>
                </a:solidFill>
                <a:latin typeface="DM Sans"/>
                <a:ea typeface="DM Sans"/>
                <a:cs typeface="DM Sans"/>
                <a:sym typeface="DM Sans"/>
              </a:rPr>
              <a:t>🏷️</a:t>
            </a:r>
            <a:endParaRPr b="0" i="0" sz="4800" u="none" cap="none" strike="noStrike">
              <a:solidFill>
                <a:schemeClr val="dk1"/>
              </a:solidFill>
              <a:latin typeface="Calibri"/>
              <a:ea typeface="Calibri"/>
              <a:cs typeface="Calibri"/>
              <a:sym typeface="Calibri"/>
            </a:endParaRPr>
          </a:p>
        </p:txBody>
      </p:sp>
      <p:sp>
        <p:nvSpPr>
          <p:cNvPr id="385" name="Google Shape;385;p19"/>
          <p:cNvSpPr/>
          <p:nvPr/>
        </p:nvSpPr>
        <p:spPr>
          <a:xfrm>
            <a:off x="5238988" y="3707085"/>
            <a:ext cx="3661886" cy="433388"/>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Classify</a:t>
            </a:r>
            <a:endParaRPr b="0" i="0" sz="2400" u="none" cap="none" strike="noStrike">
              <a:solidFill>
                <a:schemeClr val="dk1"/>
              </a:solidFill>
              <a:latin typeface="Calibri"/>
              <a:ea typeface="Calibri"/>
              <a:cs typeface="Calibri"/>
              <a:sym typeface="Calibri"/>
            </a:endParaRPr>
          </a:p>
        </p:txBody>
      </p:sp>
      <p:sp>
        <p:nvSpPr>
          <p:cNvPr id="386" name="Google Shape;386;p19"/>
          <p:cNvSpPr/>
          <p:nvPr/>
        </p:nvSpPr>
        <p:spPr>
          <a:xfrm>
            <a:off x="5355503" y="4216673"/>
            <a:ext cx="3428857" cy="678061"/>
          </a:xfrm>
          <a:prstGeom prst="rect">
            <a:avLst/>
          </a:prstGeom>
          <a:noFill/>
          <a:ln>
            <a:noFill/>
          </a:ln>
        </p:spPr>
        <p:txBody>
          <a:bodyPr anchorCtr="0" anchor="t" bIns="25400" lIns="25400" spcFirstLastPara="1" rIns="25400" wrap="square" tIns="25400">
            <a:noAutofit/>
          </a:bodyPr>
          <a:lstStyle/>
          <a:p>
            <a:pPr indent="0" lvl="0" marL="0" marR="0" rtl="0" algn="ctr">
              <a:lnSpc>
                <a:spcPct val="106667"/>
              </a:lnSpc>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Pick one label from a list you defined</a:t>
            </a:r>
            <a:endParaRPr b="0" i="0" sz="1800" u="none" cap="none" strike="noStrike">
              <a:solidFill>
                <a:schemeClr val="dk1"/>
              </a:solidFill>
              <a:latin typeface="Calibri"/>
              <a:ea typeface="Calibri"/>
              <a:cs typeface="Calibri"/>
              <a:sym typeface="Calibri"/>
            </a:endParaRPr>
          </a:p>
        </p:txBody>
      </p:sp>
      <p:sp>
        <p:nvSpPr>
          <p:cNvPr id="387" name="Google Shape;387;p19"/>
          <p:cNvSpPr/>
          <p:nvPr/>
        </p:nvSpPr>
        <p:spPr>
          <a:xfrm>
            <a:off x="9248775" y="2506935"/>
            <a:ext cx="3938588" cy="5768429"/>
          </a:xfrm>
          <a:prstGeom prst="roundRect">
            <a:avLst>
              <a:gd fmla="val 3386"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19"/>
          <p:cNvSpPr/>
          <p:nvPr/>
        </p:nvSpPr>
        <p:spPr>
          <a:xfrm>
            <a:off x="9248775" y="2506935"/>
            <a:ext cx="3938588" cy="57150"/>
          </a:xfrm>
          <a:custGeom>
            <a:rect b="b" l="l" r="r" t="t"/>
            <a:pathLst>
              <a:path extrusionOk="0" h="57150" w="3938588">
                <a:moveTo>
                  <a:pt x="28575" y="0"/>
                </a:moveTo>
                <a:lnTo>
                  <a:pt x="3910013" y="0"/>
                </a:lnTo>
                <a:cubicBezTo>
                  <a:pt x="3917592" y="0"/>
                  <a:pt x="3924860" y="3011"/>
                  <a:pt x="3930219" y="8369"/>
                </a:cubicBezTo>
                <a:cubicBezTo>
                  <a:pt x="3935577" y="13728"/>
                  <a:pt x="3938588" y="20996"/>
                  <a:pt x="3938588" y="28575"/>
                </a:cubicBezTo>
                <a:lnTo>
                  <a:pt x="3938588"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19"/>
          <p:cNvSpPr/>
          <p:nvPr/>
        </p:nvSpPr>
        <p:spPr>
          <a:xfrm>
            <a:off x="9387126" y="2926035"/>
            <a:ext cx="3661886" cy="647700"/>
          </a:xfrm>
          <a:prstGeom prst="rect">
            <a:avLst/>
          </a:prstGeom>
          <a:noFill/>
          <a:ln>
            <a:noFill/>
          </a:ln>
        </p:spPr>
        <p:txBody>
          <a:bodyPr anchorCtr="0" anchor="t" bIns="25400" lIns="25400" spcFirstLastPara="1" rIns="25400" wrap="square" tIns="25400">
            <a:noAutofit/>
          </a:bodyPr>
          <a:lstStyle/>
          <a:p>
            <a:pPr indent="0" lvl="0" marL="0" marR="0" rtl="0" algn="ctr">
              <a:lnSpc>
                <a:spcPct val="76647"/>
              </a:lnSpc>
              <a:spcBef>
                <a:spcPts val="0"/>
              </a:spcBef>
              <a:spcAft>
                <a:spcPts val="0"/>
              </a:spcAft>
              <a:buClr>
                <a:srgbClr val="2D2D2D"/>
              </a:buClr>
              <a:buSzPts val="4800"/>
              <a:buFont typeface="DM Sans"/>
              <a:buNone/>
            </a:pPr>
            <a:r>
              <a:rPr b="0" i="0" lang="en-US" sz="4800" u="none" cap="none" strike="noStrike">
                <a:solidFill>
                  <a:srgbClr val="2D2D2D"/>
                </a:solidFill>
                <a:latin typeface="DM Sans"/>
                <a:ea typeface="DM Sans"/>
                <a:cs typeface="DM Sans"/>
                <a:sym typeface="DM Sans"/>
              </a:rPr>
              <a:t>🔎</a:t>
            </a:r>
            <a:endParaRPr b="0" i="0" sz="4800" u="none" cap="none" strike="noStrike">
              <a:solidFill>
                <a:schemeClr val="dk1"/>
              </a:solidFill>
              <a:latin typeface="Calibri"/>
              <a:ea typeface="Calibri"/>
              <a:cs typeface="Calibri"/>
              <a:sym typeface="Calibri"/>
            </a:endParaRPr>
          </a:p>
        </p:txBody>
      </p:sp>
      <p:sp>
        <p:nvSpPr>
          <p:cNvPr id="390" name="Google Shape;390;p19"/>
          <p:cNvSpPr/>
          <p:nvPr/>
        </p:nvSpPr>
        <p:spPr>
          <a:xfrm>
            <a:off x="9387126" y="3707085"/>
            <a:ext cx="3661886" cy="433388"/>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Extract</a:t>
            </a:r>
            <a:endParaRPr b="0" i="0" sz="2400" u="none" cap="none" strike="noStrike">
              <a:solidFill>
                <a:schemeClr val="dk1"/>
              </a:solidFill>
              <a:latin typeface="Calibri"/>
              <a:ea typeface="Calibri"/>
              <a:cs typeface="Calibri"/>
              <a:sym typeface="Calibri"/>
            </a:endParaRPr>
          </a:p>
        </p:txBody>
      </p:sp>
      <p:sp>
        <p:nvSpPr>
          <p:cNvPr id="391" name="Google Shape;391;p19"/>
          <p:cNvSpPr/>
          <p:nvPr/>
        </p:nvSpPr>
        <p:spPr>
          <a:xfrm>
            <a:off x="9503640" y="4216673"/>
            <a:ext cx="3428857" cy="678061"/>
          </a:xfrm>
          <a:prstGeom prst="rect">
            <a:avLst/>
          </a:prstGeom>
          <a:noFill/>
          <a:ln>
            <a:noFill/>
          </a:ln>
        </p:spPr>
        <p:txBody>
          <a:bodyPr anchorCtr="0" anchor="t" bIns="25400" lIns="25400" spcFirstLastPara="1" rIns="25400" wrap="square" tIns="25400">
            <a:noAutofit/>
          </a:bodyPr>
          <a:lstStyle/>
          <a:p>
            <a:pPr indent="0" lvl="0" marL="0" marR="0" rtl="0" algn="ctr">
              <a:lnSpc>
                <a:spcPct val="106667"/>
              </a:lnSpc>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Pull specific fields out of messy text</a:t>
            </a:r>
            <a:endParaRPr b="0" i="0" sz="1800" u="none" cap="none" strike="noStrike">
              <a:solidFill>
                <a:schemeClr val="dk1"/>
              </a:solidFill>
              <a:latin typeface="Calibri"/>
              <a:ea typeface="Calibri"/>
              <a:cs typeface="Calibri"/>
              <a:sym typeface="Calibri"/>
            </a:endParaRPr>
          </a:p>
        </p:txBody>
      </p:sp>
      <p:sp>
        <p:nvSpPr>
          <p:cNvPr id="392" name="Google Shape;392;p19"/>
          <p:cNvSpPr/>
          <p:nvPr/>
        </p:nvSpPr>
        <p:spPr>
          <a:xfrm>
            <a:off x="13396913" y="2506935"/>
            <a:ext cx="3938588" cy="5768429"/>
          </a:xfrm>
          <a:prstGeom prst="roundRect">
            <a:avLst>
              <a:gd fmla="val 3386"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19"/>
          <p:cNvSpPr/>
          <p:nvPr/>
        </p:nvSpPr>
        <p:spPr>
          <a:xfrm>
            <a:off x="13396913" y="2506935"/>
            <a:ext cx="3938588" cy="57150"/>
          </a:xfrm>
          <a:custGeom>
            <a:rect b="b" l="l" r="r" t="t"/>
            <a:pathLst>
              <a:path extrusionOk="0" h="57150" w="3938588">
                <a:moveTo>
                  <a:pt x="28575" y="0"/>
                </a:moveTo>
                <a:lnTo>
                  <a:pt x="3910013" y="0"/>
                </a:lnTo>
                <a:cubicBezTo>
                  <a:pt x="3917592" y="0"/>
                  <a:pt x="3924860" y="3011"/>
                  <a:pt x="3930219" y="8369"/>
                </a:cubicBezTo>
                <a:cubicBezTo>
                  <a:pt x="3935577" y="13728"/>
                  <a:pt x="3938588" y="20996"/>
                  <a:pt x="3938588" y="28575"/>
                </a:cubicBezTo>
                <a:lnTo>
                  <a:pt x="3938588"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19"/>
          <p:cNvSpPr/>
          <p:nvPr/>
        </p:nvSpPr>
        <p:spPr>
          <a:xfrm>
            <a:off x="13535263" y="2926035"/>
            <a:ext cx="3661886" cy="647700"/>
          </a:xfrm>
          <a:prstGeom prst="rect">
            <a:avLst/>
          </a:prstGeom>
          <a:noFill/>
          <a:ln>
            <a:noFill/>
          </a:ln>
        </p:spPr>
        <p:txBody>
          <a:bodyPr anchorCtr="0" anchor="t" bIns="25400" lIns="25400" spcFirstLastPara="1" rIns="25400" wrap="square" tIns="25400">
            <a:noAutofit/>
          </a:bodyPr>
          <a:lstStyle/>
          <a:p>
            <a:pPr indent="0" lvl="0" marL="0" marR="0" rtl="0" algn="ctr">
              <a:lnSpc>
                <a:spcPct val="76647"/>
              </a:lnSpc>
              <a:spcBef>
                <a:spcPts val="0"/>
              </a:spcBef>
              <a:spcAft>
                <a:spcPts val="0"/>
              </a:spcAft>
              <a:buClr>
                <a:srgbClr val="2D2D2D"/>
              </a:buClr>
              <a:buSzPts val="4800"/>
              <a:buFont typeface="DM Sans"/>
              <a:buNone/>
            </a:pPr>
            <a:r>
              <a:rPr b="0" i="0" lang="en-US" sz="4800" u="none" cap="none" strike="noStrike">
                <a:solidFill>
                  <a:srgbClr val="2D2D2D"/>
                </a:solidFill>
                <a:latin typeface="DM Sans"/>
                <a:ea typeface="DM Sans"/>
                <a:cs typeface="DM Sans"/>
                <a:sym typeface="DM Sans"/>
              </a:rPr>
              <a:t>✍️</a:t>
            </a:r>
            <a:endParaRPr b="0" i="0" sz="4800" u="none" cap="none" strike="noStrike">
              <a:solidFill>
                <a:schemeClr val="dk1"/>
              </a:solidFill>
              <a:latin typeface="Calibri"/>
              <a:ea typeface="Calibri"/>
              <a:cs typeface="Calibri"/>
              <a:sym typeface="Calibri"/>
            </a:endParaRPr>
          </a:p>
        </p:txBody>
      </p:sp>
      <p:sp>
        <p:nvSpPr>
          <p:cNvPr id="395" name="Google Shape;395;p19"/>
          <p:cNvSpPr/>
          <p:nvPr/>
        </p:nvSpPr>
        <p:spPr>
          <a:xfrm>
            <a:off x="13535263" y="3707085"/>
            <a:ext cx="3661886" cy="433388"/>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Draft</a:t>
            </a:r>
            <a:endParaRPr b="0" i="0" sz="2400" u="none" cap="none" strike="noStrike">
              <a:solidFill>
                <a:schemeClr val="dk1"/>
              </a:solidFill>
              <a:latin typeface="Calibri"/>
              <a:ea typeface="Calibri"/>
              <a:cs typeface="Calibri"/>
              <a:sym typeface="Calibri"/>
            </a:endParaRPr>
          </a:p>
        </p:txBody>
      </p:sp>
      <p:sp>
        <p:nvSpPr>
          <p:cNvPr id="396" name="Google Shape;396;p19"/>
          <p:cNvSpPr/>
          <p:nvPr/>
        </p:nvSpPr>
        <p:spPr>
          <a:xfrm>
            <a:off x="13651778" y="4216673"/>
            <a:ext cx="3428857" cy="678061"/>
          </a:xfrm>
          <a:prstGeom prst="rect">
            <a:avLst/>
          </a:prstGeom>
          <a:noFill/>
          <a:ln>
            <a:noFill/>
          </a:ln>
        </p:spPr>
        <p:txBody>
          <a:bodyPr anchorCtr="0" anchor="t" bIns="25400" lIns="25400" spcFirstLastPara="1" rIns="25400" wrap="square" tIns="25400">
            <a:noAutofit/>
          </a:bodyPr>
          <a:lstStyle/>
          <a:p>
            <a:pPr indent="0" lvl="0" marL="0" marR="0" rtl="0" algn="ctr">
              <a:lnSpc>
                <a:spcPct val="106667"/>
              </a:lnSpc>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Write new text from a template &amp; inputs</a:t>
            </a:r>
            <a:endParaRPr b="0" i="0" sz="1800" u="none" cap="none" strike="noStrike">
              <a:solidFill>
                <a:schemeClr val="dk1"/>
              </a:solidFill>
              <a:latin typeface="Calibri"/>
              <a:ea typeface="Calibri"/>
              <a:cs typeface="Calibri"/>
              <a:sym typeface="Calibri"/>
            </a:endParaRPr>
          </a:p>
        </p:txBody>
      </p:sp>
      <p:sp>
        <p:nvSpPr>
          <p:cNvPr id="397" name="Google Shape;397;p19"/>
          <p:cNvSpPr/>
          <p:nvPr/>
        </p:nvSpPr>
        <p:spPr>
          <a:xfrm>
            <a:off x="952500" y="8618265"/>
            <a:ext cx="16383000" cy="906735"/>
          </a:xfrm>
          <a:prstGeom prst="roundRect">
            <a:avLst>
              <a:gd fmla="val 8404" name="adj"/>
            </a:avLst>
          </a:prstGeom>
          <a:solidFill>
            <a:srgbClr val="1B2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19"/>
          <p:cNvSpPr/>
          <p:nvPr/>
        </p:nvSpPr>
        <p:spPr>
          <a:xfrm>
            <a:off x="1295400" y="8923065"/>
            <a:ext cx="1105049" cy="358080"/>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MANTRA</a:t>
            </a:r>
            <a:endParaRPr b="0" i="0" sz="1800" u="none" cap="none" strike="noStrike">
              <a:solidFill>
                <a:schemeClr val="dk1"/>
              </a:solidFill>
              <a:latin typeface="Calibri"/>
              <a:ea typeface="Calibri"/>
              <a:cs typeface="Calibri"/>
              <a:sym typeface="Calibri"/>
            </a:endParaRPr>
          </a:p>
        </p:txBody>
      </p:sp>
      <p:sp>
        <p:nvSpPr>
          <p:cNvPr id="399" name="Google Shape;399;p19"/>
          <p:cNvSpPr/>
          <p:nvPr/>
        </p:nvSpPr>
        <p:spPr>
          <a:xfrm>
            <a:off x="2514749" y="8884965"/>
            <a:ext cx="5858641" cy="411435"/>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FFFFFF"/>
              </a:buClr>
              <a:buSzPts val="2100"/>
              <a:buFont typeface="DM Sans"/>
              <a:buNone/>
            </a:pPr>
            <a:r>
              <a:rPr b="0" i="1" lang="en-US" sz="2100" u="none" cap="none" strike="noStrike">
                <a:solidFill>
                  <a:srgbClr val="FFFFFF"/>
                </a:solidFill>
                <a:latin typeface="DM Sans"/>
                <a:ea typeface="DM Sans"/>
                <a:cs typeface="DM Sans"/>
                <a:sym typeface="DM Sans"/>
              </a:rPr>
              <a:t>Automation moves data. AI interprets data.</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2A4A"/>
        </a:solidFill>
      </p:bgPr>
    </p:bg>
    <p:spTree>
      <p:nvGrpSpPr>
        <p:cNvPr id="404" name="Shape 404"/>
        <p:cNvGrpSpPr/>
        <p:nvPr/>
      </p:nvGrpSpPr>
      <p:grpSpPr>
        <a:xfrm>
          <a:off x="0" y="0"/>
          <a:ext cx="0" cy="0"/>
          <a:chOff x="0" y="0"/>
          <a:chExt cx="0" cy="0"/>
        </a:xfrm>
      </p:grpSpPr>
      <p:sp>
        <p:nvSpPr>
          <p:cNvPr id="405" name="Google Shape;405;p20"/>
          <p:cNvSpPr/>
          <p:nvPr/>
        </p:nvSpPr>
        <p:spPr>
          <a:xfrm>
            <a:off x="7253634" y="838200"/>
            <a:ext cx="3780659" cy="338138"/>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LIVE DEMO · 5 MINUTES</a:t>
            </a:r>
            <a:endParaRPr b="0" i="0" sz="1800" u="none" cap="none" strike="noStrike">
              <a:solidFill>
                <a:schemeClr val="dk1"/>
              </a:solidFill>
              <a:latin typeface="Calibri"/>
              <a:ea typeface="Calibri"/>
              <a:cs typeface="Calibri"/>
              <a:sym typeface="Calibri"/>
            </a:endParaRPr>
          </a:p>
        </p:txBody>
      </p:sp>
      <p:sp>
        <p:nvSpPr>
          <p:cNvPr id="406" name="Google Shape;406;p20"/>
          <p:cNvSpPr/>
          <p:nvPr/>
        </p:nvSpPr>
        <p:spPr>
          <a:xfrm>
            <a:off x="2184734" y="1309688"/>
            <a:ext cx="13918458" cy="678135"/>
          </a:xfrm>
          <a:prstGeom prst="rect">
            <a:avLst/>
          </a:prstGeom>
          <a:noFill/>
          <a:ln>
            <a:noFill/>
          </a:ln>
        </p:spPr>
        <p:txBody>
          <a:bodyPr anchorCtr="0" anchor="t" bIns="25400" lIns="25400" spcFirstLastPara="1" rIns="25400" wrap="square" tIns="25400">
            <a:noAutofit/>
          </a:bodyPr>
          <a:lstStyle/>
          <a:p>
            <a:pPr indent="0" lvl="0" marL="0" marR="0" rtl="0" algn="ctr">
              <a:lnSpc>
                <a:spcPct val="80479"/>
              </a:lnSpc>
              <a:spcBef>
                <a:spcPts val="0"/>
              </a:spcBef>
              <a:spcAft>
                <a:spcPts val="0"/>
              </a:spcAft>
              <a:buClr>
                <a:srgbClr val="FFFFFF"/>
              </a:buClr>
              <a:buSzPts val="4800"/>
              <a:buFont typeface="DM Sans"/>
              <a:buNone/>
            </a:pPr>
            <a:r>
              <a:rPr b="1" i="0" lang="en-US" sz="4800" u="none" cap="none" strike="noStrike">
                <a:solidFill>
                  <a:srgbClr val="FFFFFF"/>
                </a:solidFill>
                <a:latin typeface="DM Sans"/>
                <a:ea typeface="DM Sans"/>
                <a:cs typeface="DM Sans"/>
                <a:sym typeface="DM Sans"/>
              </a:rPr>
              <a:t>Demo 2 — Add AI Summary &amp; Classification</a:t>
            </a:r>
            <a:endParaRPr b="0" i="0" sz="4800" u="none" cap="none" strike="noStrike">
              <a:solidFill>
                <a:schemeClr val="dk1"/>
              </a:solidFill>
              <a:latin typeface="Calibri"/>
              <a:ea typeface="Calibri"/>
              <a:cs typeface="Calibri"/>
              <a:sym typeface="Calibri"/>
            </a:endParaRPr>
          </a:p>
        </p:txBody>
      </p:sp>
      <p:sp>
        <p:nvSpPr>
          <p:cNvPr id="407" name="Google Shape;407;p20"/>
          <p:cNvSpPr/>
          <p:nvPr/>
        </p:nvSpPr>
        <p:spPr>
          <a:xfrm>
            <a:off x="1836435" y="2083073"/>
            <a:ext cx="14615130" cy="533400"/>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The automation handles structure. AI handles the flexible thinking inside it.</a:t>
            </a:r>
            <a:endParaRPr b="0" i="0" sz="3000" u="none" cap="none" strike="noStrike">
              <a:solidFill>
                <a:schemeClr val="dk1"/>
              </a:solidFill>
              <a:latin typeface="Calibri"/>
              <a:ea typeface="Calibri"/>
              <a:cs typeface="Calibri"/>
              <a:sym typeface="Calibri"/>
            </a:endParaRPr>
          </a:p>
        </p:txBody>
      </p:sp>
      <p:sp>
        <p:nvSpPr>
          <p:cNvPr id="408" name="Google Shape;408;p20"/>
          <p:cNvSpPr/>
          <p:nvPr/>
        </p:nvSpPr>
        <p:spPr>
          <a:xfrm>
            <a:off x="8686800" y="2883173"/>
            <a:ext cx="914400" cy="38100"/>
          </a:xfrm>
          <a:prstGeom prst="roundRect">
            <a:avLst>
              <a:gd fmla="val 50000" name="adj"/>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0"/>
          <p:cNvSpPr/>
          <p:nvPr/>
        </p:nvSpPr>
        <p:spPr>
          <a:xfrm>
            <a:off x="952500" y="3302273"/>
            <a:ext cx="16383000" cy="5696769"/>
          </a:xfrm>
          <a:prstGeom prst="roundRect">
            <a:avLst>
              <a:gd fmla="val 2675" name="adj"/>
            </a:avLst>
          </a:prstGeom>
          <a:solidFill>
            <a:srgbClr val="FFFFFF"/>
          </a:solidFill>
          <a:ln>
            <a:noFill/>
          </a:ln>
          <a:effectLst>
            <a:outerShdw blurRad="571500" rotWithShape="0" algn="bl" dir="5400000" dist="228600">
              <a:srgbClr val="000000">
                <a:alpha val="3490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10" name="Google Shape;410;p20"/>
          <p:cNvPicPr preferRelativeResize="0"/>
          <p:nvPr/>
        </p:nvPicPr>
        <p:blipFill rotWithShape="1">
          <a:blip r:embed="rId3">
            <a:alphaModFix/>
          </a:blip>
          <a:srcRect b="0" l="0" r="0" t="0"/>
          <a:stretch/>
        </p:blipFill>
        <p:spPr>
          <a:xfrm>
            <a:off x="1123950" y="3473723"/>
            <a:ext cx="16040100" cy="535386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415" name="Shape 415"/>
        <p:cNvGrpSpPr/>
        <p:nvPr/>
      </p:nvGrpSpPr>
      <p:grpSpPr>
        <a:xfrm>
          <a:off x="0" y="0"/>
          <a:ext cx="0" cy="0"/>
          <a:chOff x="0" y="0"/>
          <a:chExt cx="0" cy="0"/>
        </a:xfrm>
      </p:grpSpPr>
      <p:sp>
        <p:nvSpPr>
          <p:cNvPr id="416" name="Google Shape;416;p21"/>
          <p:cNvSpPr/>
          <p:nvPr/>
        </p:nvSpPr>
        <p:spPr>
          <a:xfrm>
            <a:off x="0" y="0"/>
            <a:ext cx="18288000" cy="1562100"/>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1"/>
          <p:cNvSpPr/>
          <p:nvPr/>
        </p:nvSpPr>
        <p:spPr>
          <a:xfrm>
            <a:off x="952500" y="381000"/>
            <a:ext cx="10212779" cy="8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FFFFF"/>
              </a:buClr>
              <a:buSzPts val="4800"/>
              <a:buFont typeface="DM Sans"/>
              <a:buNone/>
            </a:pPr>
            <a:r>
              <a:rPr b="1" i="0" lang="en-US" sz="4800" u="none" cap="none" strike="noStrike">
                <a:solidFill>
                  <a:srgbClr val="FFFFFF"/>
                </a:solidFill>
                <a:latin typeface="DM Sans"/>
                <a:ea typeface="DM Sans"/>
                <a:cs typeface="DM Sans"/>
                <a:sym typeface="DM Sans"/>
              </a:rPr>
              <a:t>🛠 Practice 2 — Add One AI Step</a:t>
            </a:r>
            <a:endParaRPr b="0" i="0" sz="4800" u="none" cap="none" strike="noStrike">
              <a:solidFill>
                <a:schemeClr val="dk1"/>
              </a:solidFill>
              <a:latin typeface="Calibri"/>
              <a:ea typeface="Calibri"/>
              <a:cs typeface="Calibri"/>
              <a:sym typeface="Calibri"/>
            </a:endParaRPr>
          </a:p>
        </p:txBody>
      </p:sp>
      <p:sp>
        <p:nvSpPr>
          <p:cNvPr id="418" name="Google Shape;418;p21"/>
          <p:cNvSpPr/>
          <p:nvPr/>
        </p:nvSpPr>
        <p:spPr>
          <a:xfrm>
            <a:off x="15418147" y="497681"/>
            <a:ext cx="1917353" cy="566738"/>
          </a:xfrm>
          <a:prstGeom prst="roundRect">
            <a:avLst>
              <a:gd fmla="val 50000" name="adj"/>
            </a:avLst>
          </a:prstGeom>
          <a:solidFill>
            <a:srgbClr val="FFF6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1"/>
          <p:cNvSpPr/>
          <p:nvPr/>
        </p:nvSpPr>
        <p:spPr>
          <a:xfrm>
            <a:off x="15665797" y="631031"/>
            <a:ext cx="1498253" cy="338137"/>
          </a:xfrm>
          <a:prstGeom prst="rect">
            <a:avLst/>
          </a:prstGeom>
          <a:noFill/>
          <a:ln>
            <a:noFill/>
          </a:ln>
        </p:spPr>
        <p:txBody>
          <a:bodyPr anchorCtr="0" anchor="ctr" bIns="25400" lIns="25400" spcFirstLastPara="1" rIns="25400" wrap="square" tIns="25400">
            <a:noAutofit/>
          </a:bodyPr>
          <a:lstStyle/>
          <a:p>
            <a:pPr indent="0" lvl="0" marL="0" marR="0" rtl="0" algn="l">
              <a:spcBef>
                <a:spcPts val="0"/>
              </a:spcBef>
              <a:spcAft>
                <a:spcPts val="0"/>
              </a:spcAft>
              <a:buClr>
                <a:srgbClr val="2D2D2D"/>
              </a:buClr>
              <a:buSzPts val="1800"/>
              <a:buFont typeface="DM Sans"/>
              <a:buNone/>
            </a:pPr>
            <a:r>
              <a:rPr b="1" i="0" lang="en-US" sz="1800" u="none" cap="none" strike="noStrike">
                <a:solidFill>
                  <a:srgbClr val="2D2D2D"/>
                </a:solidFill>
                <a:latin typeface="DM Sans"/>
                <a:ea typeface="DM Sans"/>
                <a:cs typeface="DM Sans"/>
                <a:sym typeface="DM Sans"/>
              </a:rPr>
              <a:t>🕐 10 minutes</a:t>
            </a:r>
            <a:endParaRPr b="0" i="0" sz="1800" u="none" cap="none" strike="noStrike">
              <a:solidFill>
                <a:schemeClr val="dk1"/>
              </a:solidFill>
              <a:latin typeface="Calibri"/>
              <a:ea typeface="Calibri"/>
              <a:cs typeface="Calibri"/>
              <a:sym typeface="Calibri"/>
            </a:endParaRPr>
          </a:p>
        </p:txBody>
      </p:sp>
      <p:sp>
        <p:nvSpPr>
          <p:cNvPr id="420" name="Google Shape;420;p21"/>
          <p:cNvSpPr/>
          <p:nvPr/>
        </p:nvSpPr>
        <p:spPr>
          <a:xfrm>
            <a:off x="952500" y="2362200"/>
            <a:ext cx="16383000" cy="5468392"/>
          </a:xfrm>
          <a:prstGeom prst="roundRect">
            <a:avLst>
              <a:gd fmla="val 2787" name="adj"/>
            </a:avLst>
          </a:prstGeom>
          <a:noFill/>
          <a:ln>
            <a:noFill/>
          </a:ln>
          <a:effectLst>
            <a:outerShdw blurRad="304800" rotWithShape="0" algn="bl" dir="5400000" dist="76200">
              <a:srgbClr val="1B2A4A">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21" name="Google Shape;421;p21"/>
          <p:cNvPicPr preferRelativeResize="0"/>
          <p:nvPr/>
        </p:nvPicPr>
        <p:blipFill rotWithShape="1">
          <a:blip r:embed="rId3">
            <a:alphaModFix/>
          </a:blip>
          <a:srcRect b="0" l="0" r="0" t="0"/>
          <a:stretch/>
        </p:blipFill>
        <p:spPr>
          <a:xfrm>
            <a:off x="952500" y="2362200"/>
            <a:ext cx="16383000" cy="546839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426" name="Shape 426"/>
        <p:cNvGrpSpPr/>
        <p:nvPr/>
      </p:nvGrpSpPr>
      <p:grpSpPr>
        <a:xfrm>
          <a:off x="0" y="0"/>
          <a:ext cx="0" cy="0"/>
          <a:chOff x="0" y="0"/>
          <a:chExt cx="0" cy="0"/>
        </a:xfrm>
      </p:grpSpPr>
      <p:sp>
        <p:nvSpPr>
          <p:cNvPr id="427" name="Google Shape;427;p22"/>
          <p:cNvSpPr/>
          <p:nvPr/>
        </p:nvSpPr>
        <p:spPr>
          <a:xfrm>
            <a:off x="952500" y="838200"/>
            <a:ext cx="9428277"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Debrief: What Did AI Change?</a:t>
            </a:r>
            <a:endParaRPr b="0" i="0" sz="4800" u="none" cap="none" strike="noStrike">
              <a:solidFill>
                <a:schemeClr val="dk1"/>
              </a:solidFill>
              <a:latin typeface="Calibri"/>
              <a:ea typeface="Calibri"/>
              <a:cs typeface="Calibri"/>
              <a:sym typeface="Calibri"/>
            </a:endParaRPr>
          </a:p>
        </p:txBody>
      </p:sp>
      <p:sp>
        <p:nvSpPr>
          <p:cNvPr id="428" name="Google Shape;428;p22"/>
          <p:cNvSpPr/>
          <p:nvPr/>
        </p:nvSpPr>
        <p:spPr>
          <a:xfrm>
            <a:off x="952500" y="1554435"/>
            <a:ext cx="9428277"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Same neighbour. Two minutes each.</a:t>
            </a:r>
            <a:endParaRPr b="0" i="0" sz="3000" u="none" cap="none" strike="noStrike">
              <a:solidFill>
                <a:schemeClr val="dk1"/>
              </a:solidFill>
              <a:latin typeface="Calibri"/>
              <a:ea typeface="Calibri"/>
              <a:cs typeface="Calibri"/>
              <a:sym typeface="Calibri"/>
            </a:endParaRPr>
          </a:p>
        </p:txBody>
      </p:sp>
      <p:sp>
        <p:nvSpPr>
          <p:cNvPr id="429" name="Google Shape;429;p22"/>
          <p:cNvSpPr/>
          <p:nvPr/>
        </p:nvSpPr>
        <p:spPr>
          <a:xfrm>
            <a:off x="952500" y="3374752"/>
            <a:ext cx="5308550" cy="3087886"/>
          </a:xfrm>
          <a:prstGeom prst="roundRect">
            <a:avLst>
              <a:gd fmla="val 4318"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2"/>
          <p:cNvSpPr/>
          <p:nvPr/>
        </p:nvSpPr>
        <p:spPr>
          <a:xfrm>
            <a:off x="952500" y="3374752"/>
            <a:ext cx="5308550" cy="57150"/>
          </a:xfrm>
          <a:custGeom>
            <a:rect b="b" l="l" r="r" t="t"/>
            <a:pathLst>
              <a:path extrusionOk="0" h="57150" w="5308550">
                <a:moveTo>
                  <a:pt x="28575" y="0"/>
                </a:moveTo>
                <a:lnTo>
                  <a:pt x="5279975" y="0"/>
                </a:lnTo>
                <a:cubicBezTo>
                  <a:pt x="5287554" y="0"/>
                  <a:pt x="5294822" y="3011"/>
                  <a:pt x="5300181" y="8369"/>
                </a:cubicBezTo>
                <a:cubicBezTo>
                  <a:pt x="5305539" y="13728"/>
                  <a:pt x="5308550" y="20996"/>
                  <a:pt x="5308550" y="28575"/>
                </a:cubicBezTo>
                <a:lnTo>
                  <a:pt x="5308550"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2"/>
          <p:cNvSpPr/>
          <p:nvPr/>
        </p:nvSpPr>
        <p:spPr>
          <a:xfrm>
            <a:off x="1022352" y="3793852"/>
            <a:ext cx="5168845" cy="647700"/>
          </a:xfrm>
          <a:prstGeom prst="rect">
            <a:avLst/>
          </a:prstGeom>
          <a:noFill/>
          <a:ln>
            <a:noFill/>
          </a:ln>
        </p:spPr>
        <p:txBody>
          <a:bodyPr anchorCtr="0" anchor="t" bIns="25400" lIns="25400" spcFirstLastPara="1" rIns="25400" wrap="square" tIns="25400">
            <a:noAutofit/>
          </a:bodyPr>
          <a:lstStyle/>
          <a:p>
            <a:pPr indent="0" lvl="0" marL="0" marR="0" rtl="0" algn="ctr">
              <a:lnSpc>
                <a:spcPct val="76647"/>
              </a:lnSpc>
              <a:spcBef>
                <a:spcPts val="0"/>
              </a:spcBef>
              <a:spcAft>
                <a:spcPts val="0"/>
              </a:spcAft>
              <a:buClr>
                <a:srgbClr val="2D2D2D"/>
              </a:buClr>
              <a:buSzPts val="4800"/>
              <a:buFont typeface="DM Sans"/>
              <a:buNone/>
            </a:pPr>
            <a:r>
              <a:rPr b="0" i="0" lang="en-US" sz="4800" u="none" cap="none" strike="noStrike">
                <a:solidFill>
                  <a:srgbClr val="2D2D2D"/>
                </a:solidFill>
                <a:latin typeface="DM Sans"/>
                <a:ea typeface="DM Sans"/>
                <a:cs typeface="DM Sans"/>
                <a:sym typeface="DM Sans"/>
              </a:rPr>
              <a:t>🎯</a:t>
            </a:r>
            <a:endParaRPr b="0" i="0" sz="4800" u="none" cap="none" strike="noStrike">
              <a:solidFill>
                <a:schemeClr val="dk1"/>
              </a:solidFill>
              <a:latin typeface="Calibri"/>
              <a:ea typeface="Calibri"/>
              <a:cs typeface="Calibri"/>
              <a:sym typeface="Calibri"/>
            </a:endParaRPr>
          </a:p>
        </p:txBody>
      </p:sp>
      <p:sp>
        <p:nvSpPr>
          <p:cNvPr id="432" name="Google Shape;432;p22"/>
          <p:cNvSpPr/>
          <p:nvPr/>
        </p:nvSpPr>
        <p:spPr>
          <a:xfrm>
            <a:off x="1022352" y="4574902"/>
            <a:ext cx="5168845" cy="433388"/>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What job did you give the AI?</a:t>
            </a:r>
            <a:endParaRPr b="0" i="0" sz="2400" u="none" cap="none" strike="noStrike">
              <a:solidFill>
                <a:schemeClr val="dk1"/>
              </a:solidFill>
              <a:latin typeface="Calibri"/>
              <a:ea typeface="Calibri"/>
              <a:cs typeface="Calibri"/>
              <a:sym typeface="Calibri"/>
            </a:endParaRPr>
          </a:p>
        </p:txBody>
      </p:sp>
      <p:sp>
        <p:nvSpPr>
          <p:cNvPr id="433" name="Google Shape;433;p22"/>
          <p:cNvSpPr/>
          <p:nvPr/>
        </p:nvSpPr>
        <p:spPr>
          <a:xfrm>
            <a:off x="1186816" y="5084490"/>
            <a:ext cx="4839919" cy="678061"/>
          </a:xfrm>
          <a:prstGeom prst="rect">
            <a:avLst/>
          </a:prstGeom>
          <a:noFill/>
          <a:ln>
            <a:noFill/>
          </a:ln>
        </p:spPr>
        <p:txBody>
          <a:bodyPr anchorCtr="0" anchor="t" bIns="25400" lIns="25400" spcFirstLastPara="1" rIns="25400" wrap="square" tIns="25400">
            <a:noAutofit/>
          </a:bodyPr>
          <a:lstStyle/>
          <a:p>
            <a:pPr indent="0" lvl="0" marL="0" marR="0" rtl="0" algn="ctr">
              <a:lnSpc>
                <a:spcPct val="106667"/>
              </a:lnSpc>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Say it in one sentence — summarize, classify, draft, extract.</a:t>
            </a:r>
            <a:endParaRPr b="0" i="0" sz="1800" u="none" cap="none" strike="noStrike">
              <a:solidFill>
                <a:schemeClr val="dk1"/>
              </a:solidFill>
              <a:latin typeface="Calibri"/>
              <a:ea typeface="Calibri"/>
              <a:cs typeface="Calibri"/>
              <a:sym typeface="Calibri"/>
            </a:endParaRPr>
          </a:p>
        </p:txBody>
      </p:sp>
      <p:sp>
        <p:nvSpPr>
          <p:cNvPr id="434" name="Google Shape;434;p22"/>
          <p:cNvSpPr/>
          <p:nvPr/>
        </p:nvSpPr>
        <p:spPr>
          <a:xfrm>
            <a:off x="6489650" y="3374752"/>
            <a:ext cx="5308625" cy="3087886"/>
          </a:xfrm>
          <a:prstGeom prst="roundRect">
            <a:avLst>
              <a:gd fmla="val 4318"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2"/>
          <p:cNvSpPr/>
          <p:nvPr/>
        </p:nvSpPr>
        <p:spPr>
          <a:xfrm>
            <a:off x="6489650" y="3374752"/>
            <a:ext cx="5308625" cy="57150"/>
          </a:xfrm>
          <a:custGeom>
            <a:rect b="b" l="l" r="r" t="t"/>
            <a:pathLst>
              <a:path extrusionOk="0" h="57150" w="5308625">
                <a:moveTo>
                  <a:pt x="28575" y="0"/>
                </a:moveTo>
                <a:lnTo>
                  <a:pt x="5280050" y="0"/>
                </a:lnTo>
                <a:cubicBezTo>
                  <a:pt x="5287629" y="0"/>
                  <a:pt x="5294897" y="3011"/>
                  <a:pt x="5300256" y="8369"/>
                </a:cubicBezTo>
                <a:cubicBezTo>
                  <a:pt x="5305614" y="13728"/>
                  <a:pt x="5308625" y="20996"/>
                  <a:pt x="5308625" y="28575"/>
                </a:cubicBezTo>
                <a:lnTo>
                  <a:pt x="5308625"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2"/>
          <p:cNvSpPr/>
          <p:nvPr/>
        </p:nvSpPr>
        <p:spPr>
          <a:xfrm>
            <a:off x="6559499" y="3793852"/>
            <a:ext cx="5168927" cy="647700"/>
          </a:xfrm>
          <a:prstGeom prst="rect">
            <a:avLst/>
          </a:prstGeom>
          <a:noFill/>
          <a:ln>
            <a:noFill/>
          </a:ln>
        </p:spPr>
        <p:txBody>
          <a:bodyPr anchorCtr="0" anchor="t" bIns="25400" lIns="25400" spcFirstLastPara="1" rIns="25400" wrap="square" tIns="25400">
            <a:noAutofit/>
          </a:bodyPr>
          <a:lstStyle/>
          <a:p>
            <a:pPr indent="0" lvl="0" marL="0" marR="0" rtl="0" algn="ctr">
              <a:lnSpc>
                <a:spcPct val="76647"/>
              </a:lnSpc>
              <a:spcBef>
                <a:spcPts val="0"/>
              </a:spcBef>
              <a:spcAft>
                <a:spcPts val="0"/>
              </a:spcAft>
              <a:buClr>
                <a:srgbClr val="2D2D2D"/>
              </a:buClr>
              <a:buSzPts val="4800"/>
              <a:buFont typeface="DM Sans"/>
              <a:buNone/>
            </a:pPr>
            <a:r>
              <a:rPr b="0" i="0" lang="en-US" sz="4800" u="none" cap="none" strike="noStrike">
                <a:solidFill>
                  <a:srgbClr val="2D2D2D"/>
                </a:solidFill>
                <a:latin typeface="DM Sans"/>
                <a:ea typeface="DM Sans"/>
                <a:cs typeface="DM Sans"/>
                <a:sym typeface="DM Sans"/>
              </a:rPr>
              <a:t>🔍</a:t>
            </a:r>
            <a:endParaRPr b="0" i="0" sz="4800" u="none" cap="none" strike="noStrike">
              <a:solidFill>
                <a:schemeClr val="dk1"/>
              </a:solidFill>
              <a:latin typeface="Calibri"/>
              <a:ea typeface="Calibri"/>
              <a:cs typeface="Calibri"/>
              <a:sym typeface="Calibri"/>
            </a:endParaRPr>
          </a:p>
        </p:txBody>
      </p:sp>
      <p:sp>
        <p:nvSpPr>
          <p:cNvPr id="437" name="Google Shape;437;p22"/>
          <p:cNvSpPr/>
          <p:nvPr/>
        </p:nvSpPr>
        <p:spPr>
          <a:xfrm>
            <a:off x="6559499" y="4574902"/>
            <a:ext cx="5168927" cy="433388"/>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Did the output hold up?</a:t>
            </a:r>
            <a:endParaRPr b="0" i="0" sz="2400" u="none" cap="none" strike="noStrike">
              <a:solidFill>
                <a:schemeClr val="dk1"/>
              </a:solidFill>
              <a:latin typeface="Calibri"/>
              <a:ea typeface="Calibri"/>
              <a:cs typeface="Calibri"/>
              <a:sym typeface="Calibri"/>
            </a:endParaRPr>
          </a:p>
        </p:txBody>
      </p:sp>
      <p:sp>
        <p:nvSpPr>
          <p:cNvPr id="438" name="Google Shape;438;p22"/>
          <p:cNvSpPr/>
          <p:nvPr/>
        </p:nvSpPr>
        <p:spPr>
          <a:xfrm>
            <a:off x="6723965" y="5084490"/>
            <a:ext cx="4839996" cy="678061"/>
          </a:xfrm>
          <a:prstGeom prst="rect">
            <a:avLst/>
          </a:prstGeom>
          <a:noFill/>
          <a:ln>
            <a:noFill/>
          </a:ln>
        </p:spPr>
        <p:txBody>
          <a:bodyPr anchorCtr="0" anchor="t" bIns="25400" lIns="25400" spcFirstLastPara="1" rIns="25400" wrap="square" tIns="25400">
            <a:noAutofit/>
          </a:bodyPr>
          <a:lstStyle/>
          <a:p>
            <a:pPr indent="0" lvl="0" marL="0" marR="0" rtl="0" algn="ctr">
              <a:lnSpc>
                <a:spcPct val="106667"/>
              </a:lnSpc>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Too long? Too generic? Made something up? Be specific about what went wrong.</a:t>
            </a:r>
            <a:endParaRPr b="0" i="0" sz="1800" u="none" cap="none" strike="noStrike">
              <a:solidFill>
                <a:schemeClr val="dk1"/>
              </a:solidFill>
              <a:latin typeface="Calibri"/>
              <a:ea typeface="Calibri"/>
              <a:cs typeface="Calibri"/>
              <a:sym typeface="Calibri"/>
            </a:endParaRPr>
          </a:p>
        </p:txBody>
      </p:sp>
      <p:sp>
        <p:nvSpPr>
          <p:cNvPr id="439" name="Google Shape;439;p22"/>
          <p:cNvSpPr/>
          <p:nvPr/>
        </p:nvSpPr>
        <p:spPr>
          <a:xfrm>
            <a:off x="12026875" y="3374752"/>
            <a:ext cx="5308550" cy="3087886"/>
          </a:xfrm>
          <a:prstGeom prst="roundRect">
            <a:avLst>
              <a:gd fmla="val 4318"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2"/>
          <p:cNvSpPr/>
          <p:nvPr/>
        </p:nvSpPr>
        <p:spPr>
          <a:xfrm>
            <a:off x="12026875" y="3374752"/>
            <a:ext cx="5308550" cy="57150"/>
          </a:xfrm>
          <a:custGeom>
            <a:rect b="b" l="l" r="r" t="t"/>
            <a:pathLst>
              <a:path extrusionOk="0" h="57150" w="5308550">
                <a:moveTo>
                  <a:pt x="28575" y="0"/>
                </a:moveTo>
                <a:lnTo>
                  <a:pt x="5279975" y="0"/>
                </a:lnTo>
                <a:cubicBezTo>
                  <a:pt x="5287554" y="0"/>
                  <a:pt x="5294822" y="3011"/>
                  <a:pt x="5300181" y="8369"/>
                </a:cubicBezTo>
                <a:cubicBezTo>
                  <a:pt x="5305539" y="13728"/>
                  <a:pt x="5308550" y="20996"/>
                  <a:pt x="5308550" y="28575"/>
                </a:cubicBezTo>
                <a:lnTo>
                  <a:pt x="5308550"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2"/>
          <p:cNvSpPr/>
          <p:nvPr/>
        </p:nvSpPr>
        <p:spPr>
          <a:xfrm>
            <a:off x="12096728" y="3793852"/>
            <a:ext cx="5168845" cy="647700"/>
          </a:xfrm>
          <a:prstGeom prst="rect">
            <a:avLst/>
          </a:prstGeom>
          <a:noFill/>
          <a:ln>
            <a:noFill/>
          </a:ln>
        </p:spPr>
        <p:txBody>
          <a:bodyPr anchorCtr="0" anchor="t" bIns="25400" lIns="25400" spcFirstLastPara="1" rIns="25400" wrap="square" tIns="25400">
            <a:noAutofit/>
          </a:bodyPr>
          <a:lstStyle/>
          <a:p>
            <a:pPr indent="0" lvl="0" marL="0" marR="0" rtl="0" algn="ctr">
              <a:lnSpc>
                <a:spcPct val="76647"/>
              </a:lnSpc>
              <a:spcBef>
                <a:spcPts val="0"/>
              </a:spcBef>
              <a:spcAft>
                <a:spcPts val="0"/>
              </a:spcAft>
              <a:buClr>
                <a:srgbClr val="2D2D2D"/>
              </a:buClr>
              <a:buSzPts val="4800"/>
              <a:buFont typeface="DM Sans"/>
              <a:buNone/>
            </a:pPr>
            <a:r>
              <a:rPr b="0" i="0" lang="en-US" sz="4800" u="none" cap="none" strike="noStrike">
                <a:solidFill>
                  <a:srgbClr val="2D2D2D"/>
                </a:solidFill>
                <a:latin typeface="DM Sans"/>
                <a:ea typeface="DM Sans"/>
                <a:cs typeface="DM Sans"/>
                <a:sym typeface="DM Sans"/>
              </a:rPr>
              <a:t>✏️</a:t>
            </a:r>
            <a:endParaRPr b="0" i="0" sz="4800" u="none" cap="none" strike="noStrike">
              <a:solidFill>
                <a:schemeClr val="dk1"/>
              </a:solidFill>
              <a:latin typeface="Calibri"/>
              <a:ea typeface="Calibri"/>
              <a:cs typeface="Calibri"/>
              <a:sym typeface="Calibri"/>
            </a:endParaRPr>
          </a:p>
        </p:txBody>
      </p:sp>
      <p:sp>
        <p:nvSpPr>
          <p:cNvPr id="442" name="Google Shape;442;p22"/>
          <p:cNvSpPr/>
          <p:nvPr/>
        </p:nvSpPr>
        <p:spPr>
          <a:xfrm>
            <a:off x="12261191" y="4574902"/>
            <a:ext cx="4839919" cy="828675"/>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What would you change in the prompt?</a:t>
            </a:r>
            <a:endParaRPr b="0" i="0" sz="2400" u="none" cap="none" strike="noStrike">
              <a:solidFill>
                <a:schemeClr val="dk1"/>
              </a:solidFill>
              <a:latin typeface="Calibri"/>
              <a:ea typeface="Calibri"/>
              <a:cs typeface="Calibri"/>
              <a:sym typeface="Calibri"/>
            </a:endParaRPr>
          </a:p>
        </p:txBody>
      </p:sp>
      <p:sp>
        <p:nvSpPr>
          <p:cNvPr id="443" name="Google Shape;443;p22"/>
          <p:cNvSpPr/>
          <p:nvPr/>
        </p:nvSpPr>
        <p:spPr>
          <a:xfrm>
            <a:off x="12261191" y="5479777"/>
            <a:ext cx="4839919" cy="678061"/>
          </a:xfrm>
          <a:prstGeom prst="rect">
            <a:avLst/>
          </a:prstGeom>
          <a:noFill/>
          <a:ln>
            <a:noFill/>
          </a:ln>
        </p:spPr>
        <p:txBody>
          <a:bodyPr anchorCtr="0" anchor="t" bIns="25400" lIns="25400" spcFirstLastPara="1" rIns="25400" wrap="square" tIns="25400">
            <a:noAutofit/>
          </a:bodyPr>
          <a:lstStyle/>
          <a:p>
            <a:pPr indent="0" lvl="0" marL="0" marR="0" rtl="0" algn="ctr">
              <a:lnSpc>
                <a:spcPct val="106667"/>
              </a:lnSpc>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Usually it's one of two things: a tighter job, or a stated output format.</a:t>
            </a:r>
            <a:endParaRPr b="0" i="0" sz="1800" u="none" cap="none" strike="noStrike">
              <a:solidFill>
                <a:schemeClr val="dk1"/>
              </a:solidFill>
              <a:latin typeface="Calibri"/>
              <a:ea typeface="Calibri"/>
              <a:cs typeface="Calibri"/>
              <a:sym typeface="Calibri"/>
            </a:endParaRPr>
          </a:p>
        </p:txBody>
      </p:sp>
      <p:sp>
        <p:nvSpPr>
          <p:cNvPr id="444" name="Google Shape;444;p22"/>
          <p:cNvSpPr/>
          <p:nvPr/>
        </p:nvSpPr>
        <p:spPr>
          <a:xfrm>
            <a:off x="952500" y="7597229"/>
            <a:ext cx="16383000" cy="868635"/>
          </a:xfrm>
          <a:prstGeom prst="roundRect">
            <a:avLst>
              <a:gd fmla="val 8772" name="adj"/>
            </a:avLst>
          </a:prstGeom>
          <a:solidFill>
            <a:srgbClr val="E8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2"/>
          <p:cNvSpPr/>
          <p:nvPr/>
        </p:nvSpPr>
        <p:spPr>
          <a:xfrm>
            <a:off x="952500" y="7597229"/>
            <a:ext cx="57150" cy="868635"/>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2"/>
          <p:cNvSpPr/>
          <p:nvPr/>
        </p:nvSpPr>
        <p:spPr>
          <a:xfrm>
            <a:off x="1314450" y="7844879"/>
            <a:ext cx="16207740" cy="411435"/>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1B2A4A"/>
              </a:buClr>
              <a:buSzPts val="2100"/>
              <a:buFont typeface="DM Sans"/>
              <a:buNone/>
            </a:pPr>
            <a:r>
              <a:rPr b="1" i="0" lang="en-US" sz="2100" u="none" cap="none" strike="noStrike">
                <a:solidFill>
                  <a:srgbClr val="1B2A4A"/>
                </a:solidFill>
                <a:latin typeface="DM Sans"/>
                <a:ea typeface="DM Sans"/>
                <a:cs typeface="DM Sans"/>
                <a:sym typeface="DM Sans"/>
              </a:rPr>
              <a:t>The real takeaway: </a:t>
            </a:r>
            <a:r>
              <a:rPr b="0" i="0" lang="en-US" sz="2100" u="none" cap="none" strike="noStrike">
                <a:solidFill>
                  <a:srgbClr val="2D2D2D"/>
                </a:solidFill>
                <a:latin typeface="DM Sans"/>
                <a:ea typeface="DM Sans"/>
                <a:cs typeface="DM Sans"/>
                <a:sym typeface="DM Sans"/>
              </a:rPr>
              <a:t>the workflow didn't get smarter — one step did. The path is still fixed, and you still chose it.</a:t>
            </a:r>
            <a:endParaRPr b="0" i="0" sz="2100" u="none" cap="none" strike="noStrike">
              <a:solidFill>
                <a:schemeClr val="dk1"/>
              </a:solidFill>
              <a:latin typeface="Calibri"/>
              <a:ea typeface="Calibri"/>
              <a:cs typeface="Calibri"/>
              <a:sym typeface="Calibri"/>
            </a:endParaRPr>
          </a:p>
        </p:txBody>
      </p:sp>
      <p:sp>
        <p:nvSpPr>
          <p:cNvPr id="447" name="Google Shape;447;p22"/>
          <p:cNvSpPr/>
          <p:nvPr/>
        </p:nvSpPr>
        <p:spPr>
          <a:xfrm>
            <a:off x="952500" y="8618265"/>
            <a:ext cx="16383000" cy="906735"/>
          </a:xfrm>
          <a:prstGeom prst="roundRect">
            <a:avLst>
              <a:gd fmla="val 8404" name="adj"/>
            </a:avLst>
          </a:prstGeom>
          <a:solidFill>
            <a:srgbClr val="1B2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2"/>
          <p:cNvSpPr/>
          <p:nvPr/>
        </p:nvSpPr>
        <p:spPr>
          <a:xfrm>
            <a:off x="1295400" y="8923065"/>
            <a:ext cx="1591270" cy="358080"/>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TRANSITION</a:t>
            </a:r>
            <a:endParaRPr b="0" i="0" sz="1800" u="none" cap="none" strike="noStrike">
              <a:solidFill>
                <a:schemeClr val="dk1"/>
              </a:solidFill>
              <a:latin typeface="Calibri"/>
              <a:ea typeface="Calibri"/>
              <a:cs typeface="Calibri"/>
              <a:sym typeface="Calibri"/>
            </a:endParaRPr>
          </a:p>
        </p:txBody>
      </p:sp>
      <p:sp>
        <p:nvSpPr>
          <p:cNvPr id="449" name="Google Shape;449;p22"/>
          <p:cNvSpPr/>
          <p:nvPr/>
        </p:nvSpPr>
        <p:spPr>
          <a:xfrm>
            <a:off x="2932509" y="8884965"/>
            <a:ext cx="8489886" cy="411435"/>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FFFFFF"/>
              </a:buClr>
              <a:buSzPts val="2100"/>
              <a:buFont typeface="DM Sans"/>
              <a:buNone/>
            </a:pPr>
            <a:r>
              <a:rPr b="0" i="1" lang="en-US" sz="2100" u="none" cap="none" strike="noStrike">
                <a:solidFill>
                  <a:srgbClr val="FFFFFF"/>
                </a:solidFill>
                <a:latin typeface="DM Sans"/>
                <a:ea typeface="DM Sans"/>
                <a:cs typeface="DM Sans"/>
                <a:sym typeface="DM Sans"/>
              </a:rPr>
              <a:t>So what happens when nobody chooses the path in advance?</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454" name="Shape 454"/>
        <p:cNvGrpSpPr/>
        <p:nvPr/>
      </p:nvGrpSpPr>
      <p:grpSpPr>
        <a:xfrm>
          <a:off x="0" y="0"/>
          <a:ext cx="0" cy="0"/>
          <a:chOff x="0" y="0"/>
          <a:chExt cx="0" cy="0"/>
        </a:xfrm>
      </p:grpSpPr>
      <p:sp>
        <p:nvSpPr>
          <p:cNvPr id="455" name="Google Shape;455;p23"/>
          <p:cNvSpPr/>
          <p:nvPr/>
        </p:nvSpPr>
        <p:spPr>
          <a:xfrm>
            <a:off x="952500" y="838200"/>
            <a:ext cx="8266666"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From Workflow to Agent</a:t>
            </a:r>
            <a:endParaRPr b="0" i="0" sz="4800" u="none" cap="none" strike="noStrike">
              <a:solidFill>
                <a:schemeClr val="dk1"/>
              </a:solidFill>
              <a:latin typeface="Calibri"/>
              <a:ea typeface="Calibri"/>
              <a:cs typeface="Calibri"/>
              <a:sym typeface="Calibri"/>
            </a:endParaRPr>
          </a:p>
        </p:txBody>
      </p:sp>
      <p:sp>
        <p:nvSpPr>
          <p:cNvPr id="456" name="Google Shape;456;p23"/>
          <p:cNvSpPr/>
          <p:nvPr/>
        </p:nvSpPr>
        <p:spPr>
          <a:xfrm>
            <a:off x="952500" y="1554435"/>
            <a:ext cx="8266666"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Same use case, different shape of system.</a:t>
            </a:r>
            <a:endParaRPr b="0" i="0" sz="3000" u="none" cap="none" strike="noStrike">
              <a:solidFill>
                <a:schemeClr val="dk1"/>
              </a:solidFill>
              <a:latin typeface="Calibri"/>
              <a:ea typeface="Calibri"/>
              <a:cs typeface="Calibri"/>
              <a:sym typeface="Calibri"/>
            </a:endParaRPr>
          </a:p>
        </p:txBody>
      </p:sp>
      <p:sp>
        <p:nvSpPr>
          <p:cNvPr id="457" name="Google Shape;457;p23"/>
          <p:cNvSpPr/>
          <p:nvPr/>
        </p:nvSpPr>
        <p:spPr>
          <a:xfrm>
            <a:off x="952500" y="2506935"/>
            <a:ext cx="8039100" cy="3287911"/>
          </a:xfrm>
          <a:prstGeom prst="roundRect">
            <a:avLst>
              <a:gd fmla="val 4056"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3"/>
          <p:cNvSpPr/>
          <p:nvPr/>
        </p:nvSpPr>
        <p:spPr>
          <a:xfrm>
            <a:off x="952500" y="2506935"/>
            <a:ext cx="8039100" cy="57150"/>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3"/>
          <p:cNvSpPr/>
          <p:nvPr/>
        </p:nvSpPr>
        <p:spPr>
          <a:xfrm>
            <a:off x="1295400" y="2906985"/>
            <a:ext cx="8088630"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3000"/>
              <a:buFont typeface="DM Sans"/>
              <a:buNone/>
            </a:pPr>
            <a:r>
              <a:rPr b="1" i="0" lang="en-US" sz="3000" u="none" cap="none" strike="noStrike">
                <a:solidFill>
                  <a:srgbClr val="1B2A4A"/>
                </a:solidFill>
                <a:latin typeface="DM Sans"/>
                <a:ea typeface="DM Sans"/>
                <a:cs typeface="DM Sans"/>
                <a:sym typeface="DM Sans"/>
              </a:rPr>
              <a:t>Workflow</a:t>
            </a:r>
            <a:endParaRPr b="0" i="0" sz="3000" u="none" cap="none" strike="noStrike">
              <a:solidFill>
                <a:schemeClr val="dk1"/>
              </a:solidFill>
              <a:latin typeface="Calibri"/>
              <a:ea typeface="Calibri"/>
              <a:cs typeface="Calibri"/>
              <a:sym typeface="Calibri"/>
            </a:endParaRPr>
          </a:p>
        </p:txBody>
      </p:sp>
      <p:sp>
        <p:nvSpPr>
          <p:cNvPr id="460" name="Google Shape;460;p23"/>
          <p:cNvSpPr/>
          <p:nvPr/>
        </p:nvSpPr>
        <p:spPr>
          <a:xfrm>
            <a:off x="1295400" y="3630885"/>
            <a:ext cx="125239" cy="285750"/>
          </a:xfrm>
          <a:prstGeom prst="rect">
            <a:avLst/>
          </a:prstGeom>
          <a:noFill/>
          <a:ln>
            <a:noFill/>
          </a:ln>
        </p:spPr>
        <p:txBody>
          <a:bodyPr anchorCtr="0" anchor="t" bIns="25400" lIns="25400" spcFirstLastPara="1" rIns="25400" wrap="square" tIns="25400">
            <a:noAutofit/>
          </a:bodyPr>
          <a:lstStyle/>
          <a:p>
            <a:pPr indent="0" lvl="0" marL="0" marR="0" rtl="0" algn="l">
              <a:lnSpc>
                <a:spcPct val="76471"/>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a:t>
            </a:r>
            <a:endParaRPr b="0" i="0" sz="1950" u="none" cap="none" strike="noStrike">
              <a:solidFill>
                <a:schemeClr val="dk1"/>
              </a:solidFill>
              <a:latin typeface="Calibri"/>
              <a:ea typeface="Calibri"/>
              <a:cs typeface="Calibri"/>
              <a:sym typeface="Calibri"/>
            </a:endParaRPr>
          </a:p>
        </p:txBody>
      </p:sp>
      <p:sp>
        <p:nvSpPr>
          <p:cNvPr id="461" name="Google Shape;461;p23"/>
          <p:cNvSpPr/>
          <p:nvPr/>
        </p:nvSpPr>
        <p:spPr>
          <a:xfrm>
            <a:off x="1477789" y="3616598"/>
            <a:ext cx="2480518" cy="385763"/>
          </a:xfrm>
          <a:prstGeom prst="rect">
            <a:avLst/>
          </a:prstGeom>
          <a:noFill/>
          <a:ln>
            <a:noFill/>
          </a:ln>
        </p:spPr>
        <p:txBody>
          <a:bodyPr anchorCtr="0" anchor="t" bIns="0" lIns="0" spcFirstLastPara="1" rIns="0" wrap="square" tIns="0">
            <a:noAutofit/>
          </a:bodyPr>
          <a:lstStyle/>
          <a:p>
            <a:pPr indent="0" lvl="0" marL="0" marR="0" rtl="0" algn="l">
              <a:lnSpc>
                <a:spcPct val="103562"/>
              </a:lnSpc>
              <a:spcBef>
                <a:spcPts val="0"/>
              </a:spcBef>
              <a:spcAft>
                <a:spcPts val="0"/>
              </a:spcAft>
              <a:buClr>
                <a:srgbClr val="2D2D2D"/>
              </a:buClr>
              <a:buSzPts val="2100"/>
              <a:buFont typeface="DM Sans"/>
              <a:buNone/>
            </a:pPr>
            <a:r>
              <a:rPr b="0" i="0" lang="en-US" sz="2100" u="none" cap="none" strike="noStrike">
                <a:solidFill>
                  <a:srgbClr val="2D2D2D"/>
                </a:solidFill>
                <a:latin typeface="DM Sans"/>
                <a:ea typeface="DM Sans"/>
                <a:cs typeface="DM Sans"/>
                <a:sym typeface="DM Sans"/>
              </a:rPr>
              <a:t>You define the path</a:t>
            </a:r>
            <a:endParaRPr b="0" i="0" sz="2100" u="none" cap="none" strike="noStrike">
              <a:solidFill>
                <a:schemeClr val="dk1"/>
              </a:solidFill>
              <a:latin typeface="Calibri"/>
              <a:ea typeface="Calibri"/>
              <a:cs typeface="Calibri"/>
              <a:sym typeface="Calibri"/>
            </a:endParaRPr>
          </a:p>
        </p:txBody>
      </p:sp>
      <p:sp>
        <p:nvSpPr>
          <p:cNvPr id="462" name="Google Shape;462;p23"/>
          <p:cNvSpPr/>
          <p:nvPr/>
        </p:nvSpPr>
        <p:spPr>
          <a:xfrm>
            <a:off x="1295400" y="4124251"/>
            <a:ext cx="125239" cy="285750"/>
          </a:xfrm>
          <a:prstGeom prst="rect">
            <a:avLst/>
          </a:prstGeom>
          <a:noFill/>
          <a:ln>
            <a:noFill/>
          </a:ln>
        </p:spPr>
        <p:txBody>
          <a:bodyPr anchorCtr="0" anchor="t" bIns="25400" lIns="25400" spcFirstLastPara="1" rIns="25400" wrap="square" tIns="25400">
            <a:noAutofit/>
          </a:bodyPr>
          <a:lstStyle/>
          <a:p>
            <a:pPr indent="0" lvl="0" marL="0" marR="0" rtl="0" algn="l">
              <a:lnSpc>
                <a:spcPct val="76471"/>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a:t>
            </a:r>
            <a:endParaRPr b="0" i="0" sz="1950" u="none" cap="none" strike="noStrike">
              <a:solidFill>
                <a:schemeClr val="dk1"/>
              </a:solidFill>
              <a:latin typeface="Calibri"/>
              <a:ea typeface="Calibri"/>
              <a:cs typeface="Calibri"/>
              <a:sym typeface="Calibri"/>
            </a:endParaRPr>
          </a:p>
        </p:txBody>
      </p:sp>
      <p:sp>
        <p:nvSpPr>
          <p:cNvPr id="463" name="Google Shape;463;p23"/>
          <p:cNvSpPr/>
          <p:nvPr/>
        </p:nvSpPr>
        <p:spPr>
          <a:xfrm>
            <a:off x="1477789" y="4109963"/>
            <a:ext cx="2231454" cy="385763"/>
          </a:xfrm>
          <a:prstGeom prst="rect">
            <a:avLst/>
          </a:prstGeom>
          <a:noFill/>
          <a:ln>
            <a:noFill/>
          </a:ln>
        </p:spPr>
        <p:txBody>
          <a:bodyPr anchorCtr="0" anchor="t" bIns="0" lIns="0" spcFirstLastPara="1" rIns="0" wrap="square" tIns="0">
            <a:noAutofit/>
          </a:bodyPr>
          <a:lstStyle/>
          <a:p>
            <a:pPr indent="0" lvl="0" marL="0" marR="0" rtl="0" algn="l">
              <a:lnSpc>
                <a:spcPct val="103562"/>
              </a:lnSpc>
              <a:spcBef>
                <a:spcPts val="0"/>
              </a:spcBef>
              <a:spcAft>
                <a:spcPts val="0"/>
              </a:spcAft>
              <a:buClr>
                <a:srgbClr val="2D2D2D"/>
              </a:buClr>
              <a:buSzPts val="2100"/>
              <a:buFont typeface="DM Sans"/>
              <a:buNone/>
            </a:pPr>
            <a:r>
              <a:rPr b="0" i="0" lang="en-US" sz="2100" u="none" cap="none" strike="noStrike">
                <a:solidFill>
                  <a:srgbClr val="2D2D2D"/>
                </a:solidFill>
                <a:latin typeface="DM Sans"/>
                <a:ea typeface="DM Sans"/>
                <a:cs typeface="DM Sans"/>
                <a:sym typeface="DM Sans"/>
              </a:rPr>
              <a:t>Each step is fixed</a:t>
            </a:r>
            <a:endParaRPr b="0" i="0" sz="2100" u="none" cap="none" strike="noStrike">
              <a:solidFill>
                <a:schemeClr val="dk1"/>
              </a:solidFill>
              <a:latin typeface="Calibri"/>
              <a:ea typeface="Calibri"/>
              <a:cs typeface="Calibri"/>
              <a:sym typeface="Calibri"/>
            </a:endParaRPr>
          </a:p>
        </p:txBody>
      </p:sp>
      <p:sp>
        <p:nvSpPr>
          <p:cNvPr id="464" name="Google Shape;464;p23"/>
          <p:cNvSpPr/>
          <p:nvPr/>
        </p:nvSpPr>
        <p:spPr>
          <a:xfrm>
            <a:off x="1295400" y="4617616"/>
            <a:ext cx="125239" cy="285750"/>
          </a:xfrm>
          <a:prstGeom prst="rect">
            <a:avLst/>
          </a:prstGeom>
          <a:noFill/>
          <a:ln>
            <a:noFill/>
          </a:ln>
        </p:spPr>
        <p:txBody>
          <a:bodyPr anchorCtr="0" anchor="t" bIns="25400" lIns="25400" spcFirstLastPara="1" rIns="25400" wrap="square" tIns="25400">
            <a:noAutofit/>
          </a:bodyPr>
          <a:lstStyle/>
          <a:p>
            <a:pPr indent="0" lvl="0" marL="0" marR="0" rtl="0" algn="l">
              <a:lnSpc>
                <a:spcPct val="76471"/>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a:t>
            </a:r>
            <a:endParaRPr b="0" i="0" sz="1950" u="none" cap="none" strike="noStrike">
              <a:solidFill>
                <a:schemeClr val="dk1"/>
              </a:solidFill>
              <a:latin typeface="Calibri"/>
              <a:ea typeface="Calibri"/>
              <a:cs typeface="Calibri"/>
              <a:sym typeface="Calibri"/>
            </a:endParaRPr>
          </a:p>
        </p:txBody>
      </p:sp>
      <p:sp>
        <p:nvSpPr>
          <p:cNvPr id="465" name="Google Shape;465;p23"/>
          <p:cNvSpPr/>
          <p:nvPr/>
        </p:nvSpPr>
        <p:spPr>
          <a:xfrm>
            <a:off x="1477789" y="4603328"/>
            <a:ext cx="2945141" cy="385763"/>
          </a:xfrm>
          <a:prstGeom prst="rect">
            <a:avLst/>
          </a:prstGeom>
          <a:noFill/>
          <a:ln>
            <a:noFill/>
          </a:ln>
        </p:spPr>
        <p:txBody>
          <a:bodyPr anchorCtr="0" anchor="t" bIns="0" lIns="0" spcFirstLastPara="1" rIns="0" wrap="square" tIns="0">
            <a:noAutofit/>
          </a:bodyPr>
          <a:lstStyle/>
          <a:p>
            <a:pPr indent="0" lvl="0" marL="0" marR="0" rtl="0" algn="l">
              <a:lnSpc>
                <a:spcPct val="103562"/>
              </a:lnSpc>
              <a:spcBef>
                <a:spcPts val="0"/>
              </a:spcBef>
              <a:spcAft>
                <a:spcPts val="0"/>
              </a:spcAft>
              <a:buClr>
                <a:srgbClr val="2D2D2D"/>
              </a:buClr>
              <a:buSzPts val="2100"/>
              <a:buFont typeface="DM Sans"/>
              <a:buNone/>
            </a:pPr>
            <a:r>
              <a:rPr b="0" i="0" lang="en-US" sz="2100" u="none" cap="none" strike="noStrike">
                <a:solidFill>
                  <a:srgbClr val="2D2D2D"/>
                </a:solidFill>
                <a:latin typeface="DM Sans"/>
                <a:ea typeface="DM Sans"/>
                <a:cs typeface="DM Sans"/>
                <a:sym typeface="DM Sans"/>
              </a:rPr>
              <a:t>Predictable, repeatable</a:t>
            </a:r>
            <a:endParaRPr b="0" i="0" sz="2100" u="none" cap="none" strike="noStrike">
              <a:solidFill>
                <a:schemeClr val="dk1"/>
              </a:solidFill>
              <a:latin typeface="Calibri"/>
              <a:ea typeface="Calibri"/>
              <a:cs typeface="Calibri"/>
              <a:sym typeface="Calibri"/>
            </a:endParaRPr>
          </a:p>
        </p:txBody>
      </p:sp>
      <p:sp>
        <p:nvSpPr>
          <p:cNvPr id="466" name="Google Shape;466;p23"/>
          <p:cNvSpPr/>
          <p:nvPr/>
        </p:nvSpPr>
        <p:spPr>
          <a:xfrm>
            <a:off x="1295400" y="5110981"/>
            <a:ext cx="125239" cy="285750"/>
          </a:xfrm>
          <a:prstGeom prst="rect">
            <a:avLst/>
          </a:prstGeom>
          <a:noFill/>
          <a:ln>
            <a:noFill/>
          </a:ln>
        </p:spPr>
        <p:txBody>
          <a:bodyPr anchorCtr="0" anchor="t" bIns="25400" lIns="25400" spcFirstLastPara="1" rIns="25400" wrap="square" tIns="25400">
            <a:noAutofit/>
          </a:bodyPr>
          <a:lstStyle/>
          <a:p>
            <a:pPr indent="0" lvl="0" marL="0" marR="0" rtl="0" algn="l">
              <a:lnSpc>
                <a:spcPct val="76471"/>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a:t>
            </a:r>
            <a:endParaRPr b="0" i="0" sz="1950" u="none" cap="none" strike="noStrike">
              <a:solidFill>
                <a:schemeClr val="dk1"/>
              </a:solidFill>
              <a:latin typeface="Calibri"/>
              <a:ea typeface="Calibri"/>
              <a:cs typeface="Calibri"/>
              <a:sym typeface="Calibri"/>
            </a:endParaRPr>
          </a:p>
        </p:txBody>
      </p:sp>
      <p:sp>
        <p:nvSpPr>
          <p:cNvPr id="467" name="Google Shape;467;p23"/>
          <p:cNvSpPr/>
          <p:nvPr/>
        </p:nvSpPr>
        <p:spPr>
          <a:xfrm>
            <a:off x="1477789" y="5096694"/>
            <a:ext cx="2883058" cy="385763"/>
          </a:xfrm>
          <a:prstGeom prst="rect">
            <a:avLst/>
          </a:prstGeom>
          <a:noFill/>
          <a:ln>
            <a:noFill/>
          </a:ln>
        </p:spPr>
        <p:txBody>
          <a:bodyPr anchorCtr="0" anchor="t" bIns="0" lIns="0" spcFirstLastPara="1" rIns="0" wrap="square" tIns="0">
            <a:noAutofit/>
          </a:bodyPr>
          <a:lstStyle/>
          <a:p>
            <a:pPr indent="0" lvl="0" marL="0" marR="0" rtl="0" algn="l">
              <a:lnSpc>
                <a:spcPct val="103562"/>
              </a:lnSpc>
              <a:spcBef>
                <a:spcPts val="0"/>
              </a:spcBef>
              <a:spcAft>
                <a:spcPts val="0"/>
              </a:spcAft>
              <a:buClr>
                <a:srgbClr val="2D2D2D"/>
              </a:buClr>
              <a:buSzPts val="2100"/>
              <a:buFont typeface="DM Sans"/>
              <a:buNone/>
            </a:pPr>
            <a:r>
              <a:rPr b="0" i="0" lang="en-US" sz="2100" u="none" cap="none" strike="noStrike">
                <a:solidFill>
                  <a:srgbClr val="2D2D2D"/>
                </a:solidFill>
                <a:latin typeface="DM Sans"/>
                <a:ea typeface="DM Sans"/>
                <a:cs typeface="DM Sans"/>
                <a:sym typeface="DM Sans"/>
              </a:rPr>
              <a:t>"First A, then B, then C"</a:t>
            </a:r>
            <a:endParaRPr b="0" i="0" sz="2100" u="none" cap="none" strike="noStrike">
              <a:solidFill>
                <a:schemeClr val="dk1"/>
              </a:solidFill>
              <a:latin typeface="Calibri"/>
              <a:ea typeface="Calibri"/>
              <a:cs typeface="Calibri"/>
              <a:sym typeface="Calibri"/>
            </a:endParaRPr>
          </a:p>
        </p:txBody>
      </p:sp>
      <p:sp>
        <p:nvSpPr>
          <p:cNvPr id="468" name="Google Shape;468;p23"/>
          <p:cNvSpPr/>
          <p:nvPr/>
        </p:nvSpPr>
        <p:spPr>
          <a:xfrm>
            <a:off x="9296400" y="2506935"/>
            <a:ext cx="8039100" cy="3287911"/>
          </a:xfrm>
          <a:prstGeom prst="roundRect">
            <a:avLst>
              <a:gd fmla="val 4056"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3"/>
          <p:cNvSpPr/>
          <p:nvPr/>
        </p:nvSpPr>
        <p:spPr>
          <a:xfrm>
            <a:off x="9296400" y="2506935"/>
            <a:ext cx="8039100" cy="57150"/>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3"/>
          <p:cNvSpPr/>
          <p:nvPr/>
        </p:nvSpPr>
        <p:spPr>
          <a:xfrm>
            <a:off x="9639300" y="2906985"/>
            <a:ext cx="8088630"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3000"/>
              <a:buFont typeface="DM Sans"/>
              <a:buNone/>
            </a:pPr>
            <a:r>
              <a:rPr b="1" i="0" lang="en-US" sz="3000" u="none" cap="none" strike="noStrike">
                <a:solidFill>
                  <a:srgbClr val="1B2A4A"/>
                </a:solidFill>
                <a:latin typeface="DM Sans"/>
                <a:ea typeface="DM Sans"/>
                <a:cs typeface="DM Sans"/>
                <a:sym typeface="DM Sans"/>
              </a:rPr>
              <a:t>Agent</a:t>
            </a:r>
            <a:endParaRPr b="0" i="0" sz="3000" u="none" cap="none" strike="noStrike">
              <a:solidFill>
                <a:schemeClr val="dk1"/>
              </a:solidFill>
              <a:latin typeface="Calibri"/>
              <a:ea typeface="Calibri"/>
              <a:cs typeface="Calibri"/>
              <a:sym typeface="Calibri"/>
            </a:endParaRPr>
          </a:p>
        </p:txBody>
      </p:sp>
      <p:sp>
        <p:nvSpPr>
          <p:cNvPr id="471" name="Google Shape;471;p23"/>
          <p:cNvSpPr/>
          <p:nvPr/>
        </p:nvSpPr>
        <p:spPr>
          <a:xfrm>
            <a:off x="9639300" y="3630885"/>
            <a:ext cx="125239" cy="285750"/>
          </a:xfrm>
          <a:prstGeom prst="rect">
            <a:avLst/>
          </a:prstGeom>
          <a:noFill/>
          <a:ln>
            <a:noFill/>
          </a:ln>
        </p:spPr>
        <p:txBody>
          <a:bodyPr anchorCtr="0" anchor="t" bIns="25400" lIns="25400" spcFirstLastPara="1" rIns="25400" wrap="square" tIns="25400">
            <a:noAutofit/>
          </a:bodyPr>
          <a:lstStyle/>
          <a:p>
            <a:pPr indent="0" lvl="0" marL="0" marR="0" rtl="0" algn="l">
              <a:lnSpc>
                <a:spcPct val="76471"/>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a:t>
            </a:r>
            <a:endParaRPr b="0" i="0" sz="1950" u="none" cap="none" strike="noStrike">
              <a:solidFill>
                <a:schemeClr val="dk1"/>
              </a:solidFill>
              <a:latin typeface="Calibri"/>
              <a:ea typeface="Calibri"/>
              <a:cs typeface="Calibri"/>
              <a:sym typeface="Calibri"/>
            </a:endParaRPr>
          </a:p>
        </p:txBody>
      </p:sp>
      <p:sp>
        <p:nvSpPr>
          <p:cNvPr id="472" name="Google Shape;472;p23"/>
          <p:cNvSpPr/>
          <p:nvPr/>
        </p:nvSpPr>
        <p:spPr>
          <a:xfrm>
            <a:off x="9821689" y="3616598"/>
            <a:ext cx="2420541" cy="385763"/>
          </a:xfrm>
          <a:prstGeom prst="rect">
            <a:avLst/>
          </a:prstGeom>
          <a:noFill/>
          <a:ln>
            <a:noFill/>
          </a:ln>
        </p:spPr>
        <p:txBody>
          <a:bodyPr anchorCtr="0" anchor="t" bIns="0" lIns="0" spcFirstLastPara="1" rIns="0" wrap="square" tIns="0">
            <a:noAutofit/>
          </a:bodyPr>
          <a:lstStyle/>
          <a:p>
            <a:pPr indent="0" lvl="0" marL="0" marR="0" rtl="0" algn="l">
              <a:lnSpc>
                <a:spcPct val="103562"/>
              </a:lnSpc>
              <a:spcBef>
                <a:spcPts val="0"/>
              </a:spcBef>
              <a:spcAft>
                <a:spcPts val="0"/>
              </a:spcAft>
              <a:buClr>
                <a:srgbClr val="2D2D2D"/>
              </a:buClr>
              <a:buSzPts val="2100"/>
              <a:buFont typeface="DM Sans"/>
              <a:buNone/>
            </a:pPr>
            <a:r>
              <a:rPr b="0" i="0" lang="en-US" sz="2100" u="none" cap="none" strike="noStrike">
                <a:solidFill>
                  <a:srgbClr val="2D2D2D"/>
                </a:solidFill>
                <a:latin typeface="DM Sans"/>
                <a:ea typeface="DM Sans"/>
                <a:cs typeface="DM Sans"/>
                <a:sym typeface="DM Sans"/>
              </a:rPr>
              <a:t>You define the goal</a:t>
            </a:r>
            <a:endParaRPr b="0" i="0" sz="2100" u="none" cap="none" strike="noStrike">
              <a:solidFill>
                <a:schemeClr val="dk1"/>
              </a:solidFill>
              <a:latin typeface="Calibri"/>
              <a:ea typeface="Calibri"/>
              <a:cs typeface="Calibri"/>
              <a:sym typeface="Calibri"/>
            </a:endParaRPr>
          </a:p>
        </p:txBody>
      </p:sp>
      <p:sp>
        <p:nvSpPr>
          <p:cNvPr id="473" name="Google Shape;473;p23"/>
          <p:cNvSpPr/>
          <p:nvPr/>
        </p:nvSpPr>
        <p:spPr>
          <a:xfrm>
            <a:off x="9639300" y="4124251"/>
            <a:ext cx="125239" cy="285750"/>
          </a:xfrm>
          <a:prstGeom prst="rect">
            <a:avLst/>
          </a:prstGeom>
          <a:noFill/>
          <a:ln>
            <a:noFill/>
          </a:ln>
        </p:spPr>
        <p:txBody>
          <a:bodyPr anchorCtr="0" anchor="t" bIns="25400" lIns="25400" spcFirstLastPara="1" rIns="25400" wrap="square" tIns="25400">
            <a:noAutofit/>
          </a:bodyPr>
          <a:lstStyle/>
          <a:p>
            <a:pPr indent="0" lvl="0" marL="0" marR="0" rtl="0" algn="l">
              <a:lnSpc>
                <a:spcPct val="76471"/>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a:t>
            </a:r>
            <a:endParaRPr b="0" i="0" sz="1950" u="none" cap="none" strike="noStrike">
              <a:solidFill>
                <a:schemeClr val="dk1"/>
              </a:solidFill>
              <a:latin typeface="Calibri"/>
              <a:ea typeface="Calibri"/>
              <a:cs typeface="Calibri"/>
              <a:sym typeface="Calibri"/>
            </a:endParaRPr>
          </a:p>
        </p:txBody>
      </p:sp>
      <p:sp>
        <p:nvSpPr>
          <p:cNvPr id="474" name="Google Shape;474;p23"/>
          <p:cNvSpPr/>
          <p:nvPr/>
        </p:nvSpPr>
        <p:spPr>
          <a:xfrm>
            <a:off x="9821689" y="4109963"/>
            <a:ext cx="2588047" cy="385763"/>
          </a:xfrm>
          <a:prstGeom prst="rect">
            <a:avLst/>
          </a:prstGeom>
          <a:noFill/>
          <a:ln>
            <a:noFill/>
          </a:ln>
        </p:spPr>
        <p:txBody>
          <a:bodyPr anchorCtr="0" anchor="t" bIns="0" lIns="0" spcFirstLastPara="1" rIns="0" wrap="square" tIns="0">
            <a:noAutofit/>
          </a:bodyPr>
          <a:lstStyle/>
          <a:p>
            <a:pPr indent="0" lvl="0" marL="0" marR="0" rtl="0" algn="l">
              <a:lnSpc>
                <a:spcPct val="103562"/>
              </a:lnSpc>
              <a:spcBef>
                <a:spcPts val="0"/>
              </a:spcBef>
              <a:spcAft>
                <a:spcPts val="0"/>
              </a:spcAft>
              <a:buClr>
                <a:srgbClr val="2D2D2D"/>
              </a:buClr>
              <a:buSzPts val="2100"/>
              <a:buFont typeface="DM Sans"/>
              <a:buNone/>
            </a:pPr>
            <a:r>
              <a:rPr b="0" i="0" lang="en-US" sz="2100" u="none" cap="none" strike="noStrike">
                <a:solidFill>
                  <a:srgbClr val="2D2D2D"/>
                </a:solidFill>
                <a:latin typeface="DM Sans"/>
                <a:ea typeface="DM Sans"/>
                <a:cs typeface="DM Sans"/>
                <a:sym typeface="DM Sans"/>
              </a:rPr>
              <a:t>It chooses the steps</a:t>
            </a:r>
            <a:endParaRPr b="0" i="0" sz="2100" u="none" cap="none" strike="noStrike">
              <a:solidFill>
                <a:schemeClr val="dk1"/>
              </a:solidFill>
              <a:latin typeface="Calibri"/>
              <a:ea typeface="Calibri"/>
              <a:cs typeface="Calibri"/>
              <a:sym typeface="Calibri"/>
            </a:endParaRPr>
          </a:p>
        </p:txBody>
      </p:sp>
      <p:sp>
        <p:nvSpPr>
          <p:cNvPr id="475" name="Google Shape;475;p23"/>
          <p:cNvSpPr/>
          <p:nvPr/>
        </p:nvSpPr>
        <p:spPr>
          <a:xfrm>
            <a:off x="9639300" y="4617616"/>
            <a:ext cx="125239" cy="285750"/>
          </a:xfrm>
          <a:prstGeom prst="rect">
            <a:avLst/>
          </a:prstGeom>
          <a:noFill/>
          <a:ln>
            <a:noFill/>
          </a:ln>
        </p:spPr>
        <p:txBody>
          <a:bodyPr anchorCtr="0" anchor="t" bIns="25400" lIns="25400" spcFirstLastPara="1" rIns="25400" wrap="square" tIns="25400">
            <a:noAutofit/>
          </a:bodyPr>
          <a:lstStyle/>
          <a:p>
            <a:pPr indent="0" lvl="0" marL="0" marR="0" rtl="0" algn="l">
              <a:lnSpc>
                <a:spcPct val="76471"/>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a:t>
            </a:r>
            <a:endParaRPr b="0" i="0" sz="1950" u="none" cap="none" strike="noStrike">
              <a:solidFill>
                <a:schemeClr val="dk1"/>
              </a:solidFill>
              <a:latin typeface="Calibri"/>
              <a:ea typeface="Calibri"/>
              <a:cs typeface="Calibri"/>
              <a:sym typeface="Calibri"/>
            </a:endParaRPr>
          </a:p>
        </p:txBody>
      </p:sp>
      <p:sp>
        <p:nvSpPr>
          <p:cNvPr id="476" name="Google Shape;476;p23"/>
          <p:cNvSpPr/>
          <p:nvPr/>
        </p:nvSpPr>
        <p:spPr>
          <a:xfrm>
            <a:off x="9821689" y="4603328"/>
            <a:ext cx="3293423" cy="385763"/>
          </a:xfrm>
          <a:prstGeom prst="rect">
            <a:avLst/>
          </a:prstGeom>
          <a:noFill/>
          <a:ln>
            <a:noFill/>
          </a:ln>
        </p:spPr>
        <p:txBody>
          <a:bodyPr anchorCtr="0" anchor="t" bIns="0" lIns="0" spcFirstLastPara="1" rIns="0" wrap="square" tIns="0">
            <a:noAutofit/>
          </a:bodyPr>
          <a:lstStyle/>
          <a:p>
            <a:pPr indent="0" lvl="0" marL="0" marR="0" rtl="0" algn="l">
              <a:lnSpc>
                <a:spcPct val="103562"/>
              </a:lnSpc>
              <a:spcBef>
                <a:spcPts val="0"/>
              </a:spcBef>
              <a:spcAft>
                <a:spcPts val="0"/>
              </a:spcAft>
              <a:buClr>
                <a:srgbClr val="2D2D2D"/>
              </a:buClr>
              <a:buSzPts val="2100"/>
              <a:buFont typeface="DM Sans"/>
              <a:buNone/>
            </a:pPr>
            <a:r>
              <a:rPr b="0" i="0" lang="en-US" sz="2100" u="none" cap="none" strike="noStrike">
                <a:solidFill>
                  <a:srgbClr val="2D2D2D"/>
                </a:solidFill>
                <a:latin typeface="DM Sans"/>
                <a:ea typeface="DM Sans"/>
                <a:cs typeface="DM Sans"/>
                <a:sym typeface="DM Sans"/>
              </a:rPr>
              <a:t>Flexible within boundaries</a:t>
            </a:r>
            <a:endParaRPr b="0" i="0" sz="2100" u="none" cap="none" strike="noStrike">
              <a:solidFill>
                <a:schemeClr val="dk1"/>
              </a:solidFill>
              <a:latin typeface="Calibri"/>
              <a:ea typeface="Calibri"/>
              <a:cs typeface="Calibri"/>
              <a:sym typeface="Calibri"/>
            </a:endParaRPr>
          </a:p>
        </p:txBody>
      </p:sp>
      <p:sp>
        <p:nvSpPr>
          <p:cNvPr id="477" name="Google Shape;477;p23"/>
          <p:cNvSpPr/>
          <p:nvPr/>
        </p:nvSpPr>
        <p:spPr>
          <a:xfrm>
            <a:off x="9639300" y="5110981"/>
            <a:ext cx="125239" cy="285750"/>
          </a:xfrm>
          <a:prstGeom prst="rect">
            <a:avLst/>
          </a:prstGeom>
          <a:noFill/>
          <a:ln>
            <a:noFill/>
          </a:ln>
        </p:spPr>
        <p:txBody>
          <a:bodyPr anchorCtr="0" anchor="t" bIns="25400" lIns="25400" spcFirstLastPara="1" rIns="25400" wrap="square" tIns="25400">
            <a:noAutofit/>
          </a:bodyPr>
          <a:lstStyle/>
          <a:p>
            <a:pPr indent="0" lvl="0" marL="0" marR="0" rtl="0" algn="l">
              <a:lnSpc>
                <a:spcPct val="76471"/>
              </a:lnSpc>
              <a:spcBef>
                <a:spcPts val="0"/>
              </a:spcBef>
              <a:spcAft>
                <a:spcPts val="0"/>
              </a:spcAft>
              <a:buClr>
                <a:srgbClr val="2D2D2D"/>
              </a:buClr>
              <a:buSzPts val="1950"/>
              <a:buFont typeface="DM Sans"/>
              <a:buNone/>
            </a:pPr>
            <a:r>
              <a:rPr b="0" i="0" lang="en-US" sz="1950" u="none" cap="none" strike="noStrike">
                <a:solidFill>
                  <a:srgbClr val="2D2D2D"/>
                </a:solidFill>
                <a:latin typeface="DM Sans"/>
                <a:ea typeface="DM Sans"/>
                <a:cs typeface="DM Sans"/>
                <a:sym typeface="DM Sans"/>
              </a:rPr>
              <a:t>·</a:t>
            </a:r>
            <a:endParaRPr b="0" i="0" sz="1950" u="none" cap="none" strike="noStrike">
              <a:solidFill>
                <a:schemeClr val="dk1"/>
              </a:solidFill>
              <a:latin typeface="Calibri"/>
              <a:ea typeface="Calibri"/>
              <a:cs typeface="Calibri"/>
              <a:sym typeface="Calibri"/>
            </a:endParaRPr>
          </a:p>
        </p:txBody>
      </p:sp>
      <p:sp>
        <p:nvSpPr>
          <p:cNvPr id="478" name="Google Shape;478;p23"/>
          <p:cNvSpPr/>
          <p:nvPr/>
        </p:nvSpPr>
        <p:spPr>
          <a:xfrm>
            <a:off x="9821689" y="5096694"/>
            <a:ext cx="3511559" cy="385763"/>
          </a:xfrm>
          <a:prstGeom prst="rect">
            <a:avLst/>
          </a:prstGeom>
          <a:noFill/>
          <a:ln>
            <a:noFill/>
          </a:ln>
        </p:spPr>
        <p:txBody>
          <a:bodyPr anchorCtr="0" anchor="t" bIns="0" lIns="0" spcFirstLastPara="1" rIns="0" wrap="square" tIns="0">
            <a:noAutofit/>
          </a:bodyPr>
          <a:lstStyle/>
          <a:p>
            <a:pPr indent="0" lvl="0" marL="0" marR="0" rtl="0" algn="l">
              <a:lnSpc>
                <a:spcPct val="103562"/>
              </a:lnSpc>
              <a:spcBef>
                <a:spcPts val="0"/>
              </a:spcBef>
              <a:spcAft>
                <a:spcPts val="0"/>
              </a:spcAft>
              <a:buClr>
                <a:srgbClr val="2D2D2D"/>
              </a:buClr>
              <a:buSzPts val="2100"/>
              <a:buFont typeface="DM Sans"/>
              <a:buNone/>
            </a:pPr>
            <a:r>
              <a:rPr b="0" i="0" lang="en-US" sz="2100" u="none" cap="none" strike="noStrike">
                <a:solidFill>
                  <a:srgbClr val="2D2D2D"/>
                </a:solidFill>
                <a:latin typeface="DM Sans"/>
                <a:ea typeface="DM Sans"/>
                <a:cs typeface="DM Sans"/>
                <a:sym typeface="DM Sans"/>
              </a:rPr>
              <a:t>"Achieve X — here are tools"</a:t>
            </a:r>
            <a:endParaRPr b="0" i="0" sz="2100" u="none" cap="none" strike="noStrike">
              <a:solidFill>
                <a:schemeClr val="dk1"/>
              </a:solidFill>
              <a:latin typeface="Calibri"/>
              <a:ea typeface="Calibri"/>
              <a:cs typeface="Calibri"/>
              <a:sym typeface="Calibri"/>
            </a:endParaRPr>
          </a:p>
        </p:txBody>
      </p:sp>
      <p:sp>
        <p:nvSpPr>
          <p:cNvPr id="479" name="Google Shape;479;p23"/>
          <p:cNvSpPr/>
          <p:nvPr/>
        </p:nvSpPr>
        <p:spPr>
          <a:xfrm>
            <a:off x="952500" y="6137746"/>
            <a:ext cx="16383000" cy="906735"/>
          </a:xfrm>
          <a:prstGeom prst="roundRect">
            <a:avLst>
              <a:gd fmla="val 8404" name="adj"/>
            </a:avLst>
          </a:prstGeom>
          <a:solidFill>
            <a:srgbClr val="1B2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23"/>
          <p:cNvSpPr/>
          <p:nvPr/>
        </p:nvSpPr>
        <p:spPr>
          <a:xfrm>
            <a:off x="1295400" y="6442546"/>
            <a:ext cx="1455963" cy="358080"/>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DEMYSTIFY</a:t>
            </a:r>
            <a:endParaRPr b="0" i="0" sz="1800" u="none" cap="none" strike="noStrike">
              <a:solidFill>
                <a:schemeClr val="dk1"/>
              </a:solidFill>
              <a:latin typeface="Calibri"/>
              <a:ea typeface="Calibri"/>
              <a:cs typeface="Calibri"/>
              <a:sym typeface="Calibri"/>
            </a:endParaRPr>
          </a:p>
        </p:txBody>
      </p:sp>
      <p:sp>
        <p:nvSpPr>
          <p:cNvPr id="481" name="Google Shape;481;p23"/>
          <p:cNvSpPr/>
          <p:nvPr/>
        </p:nvSpPr>
        <p:spPr>
          <a:xfrm>
            <a:off x="2809503" y="6404446"/>
            <a:ext cx="9130568" cy="411435"/>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FFFFFF"/>
              </a:buClr>
              <a:buSzPts val="2100"/>
              <a:buFont typeface="DM Sans"/>
              <a:buNone/>
            </a:pPr>
            <a:r>
              <a:rPr b="0" i="1" lang="en-US" sz="2100" u="none" cap="none" strike="noStrike">
                <a:solidFill>
                  <a:srgbClr val="FFFFFF"/>
                </a:solidFill>
                <a:latin typeface="DM Sans"/>
                <a:ea typeface="DM Sans"/>
                <a:cs typeface="DM Sans"/>
                <a:sym typeface="DM Sans"/>
              </a:rPr>
              <a:t>An agent is not magic. It's a flexible workflow with decision-making.</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486" name="Shape 486"/>
        <p:cNvGrpSpPr/>
        <p:nvPr/>
      </p:nvGrpSpPr>
      <p:grpSpPr>
        <a:xfrm>
          <a:off x="0" y="0"/>
          <a:ext cx="0" cy="0"/>
          <a:chOff x="0" y="0"/>
          <a:chExt cx="0" cy="0"/>
        </a:xfrm>
      </p:grpSpPr>
      <p:sp>
        <p:nvSpPr>
          <p:cNvPr id="487" name="Google Shape;487;p24"/>
          <p:cNvSpPr/>
          <p:nvPr/>
        </p:nvSpPr>
        <p:spPr>
          <a:xfrm>
            <a:off x="952500" y="838200"/>
            <a:ext cx="6618997"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Agent Anatomy</a:t>
            </a:r>
            <a:endParaRPr b="0" i="0" sz="4800" u="none" cap="none" strike="noStrike">
              <a:solidFill>
                <a:schemeClr val="dk1"/>
              </a:solidFill>
              <a:latin typeface="Calibri"/>
              <a:ea typeface="Calibri"/>
              <a:cs typeface="Calibri"/>
              <a:sym typeface="Calibri"/>
            </a:endParaRPr>
          </a:p>
        </p:txBody>
      </p:sp>
      <p:sp>
        <p:nvSpPr>
          <p:cNvPr id="488" name="Google Shape;488;p24"/>
          <p:cNvSpPr/>
          <p:nvPr/>
        </p:nvSpPr>
        <p:spPr>
          <a:xfrm>
            <a:off x="952500" y="1554435"/>
            <a:ext cx="6618997"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Four parts every useful agent has.</a:t>
            </a:r>
            <a:endParaRPr b="0" i="0" sz="3000" u="none" cap="none" strike="noStrike">
              <a:solidFill>
                <a:schemeClr val="dk1"/>
              </a:solidFill>
              <a:latin typeface="Calibri"/>
              <a:ea typeface="Calibri"/>
              <a:cs typeface="Calibri"/>
              <a:sym typeface="Calibri"/>
            </a:endParaRPr>
          </a:p>
        </p:txBody>
      </p:sp>
      <p:sp>
        <p:nvSpPr>
          <p:cNvPr id="489" name="Google Shape;489;p24"/>
          <p:cNvSpPr/>
          <p:nvPr/>
        </p:nvSpPr>
        <p:spPr>
          <a:xfrm>
            <a:off x="952500" y="2506935"/>
            <a:ext cx="3618458" cy="3314700"/>
          </a:xfrm>
          <a:prstGeom prst="roundRect">
            <a:avLst>
              <a:gd fmla="val 4023" name="adj"/>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4"/>
          <p:cNvSpPr/>
          <p:nvPr/>
        </p:nvSpPr>
        <p:spPr>
          <a:xfrm>
            <a:off x="1043992" y="3567559"/>
            <a:ext cx="3435474" cy="461963"/>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FFFFFF"/>
              </a:buClr>
              <a:buSzPts val="2550"/>
              <a:buFont typeface="DM Sans"/>
              <a:buNone/>
            </a:pPr>
            <a:r>
              <a:rPr b="1" i="0" lang="en-US" sz="2550" u="none" cap="none" strike="noStrike">
                <a:solidFill>
                  <a:srgbClr val="FFFFFF"/>
                </a:solidFill>
                <a:latin typeface="DM Sans"/>
                <a:ea typeface="DM Sans"/>
                <a:cs typeface="DM Sans"/>
                <a:sym typeface="DM Sans"/>
              </a:rPr>
              <a:t>🎯 Goal</a:t>
            </a:r>
            <a:endParaRPr b="0" i="0" sz="2550" u="none" cap="none" strike="noStrike">
              <a:solidFill>
                <a:schemeClr val="dk1"/>
              </a:solidFill>
              <a:latin typeface="Calibri"/>
              <a:ea typeface="Calibri"/>
              <a:cs typeface="Calibri"/>
              <a:sym typeface="Calibri"/>
            </a:endParaRPr>
          </a:p>
        </p:txBody>
      </p:sp>
      <p:sp>
        <p:nvSpPr>
          <p:cNvPr id="491" name="Google Shape;491;p24"/>
          <p:cNvSpPr/>
          <p:nvPr/>
        </p:nvSpPr>
        <p:spPr>
          <a:xfrm>
            <a:off x="1153303" y="4143821"/>
            <a:ext cx="3216853" cy="655290"/>
          </a:xfrm>
          <a:prstGeom prst="rect">
            <a:avLst/>
          </a:prstGeom>
          <a:noFill/>
          <a:ln>
            <a:noFill/>
          </a:ln>
        </p:spPr>
        <p:txBody>
          <a:bodyPr anchorCtr="0" anchor="t" bIns="25400" lIns="25400" spcFirstLastPara="1" rIns="25400" wrap="square" tIns="25400">
            <a:noAutofit/>
          </a:bodyPr>
          <a:lstStyle/>
          <a:p>
            <a:pPr indent="0" lvl="0" marL="0" marR="0" rtl="0" algn="ctr">
              <a:lnSpc>
                <a:spcPct val="102857"/>
              </a:lnSpc>
              <a:spcBef>
                <a:spcPts val="0"/>
              </a:spcBef>
              <a:spcAft>
                <a:spcPts val="0"/>
              </a:spcAft>
              <a:buClr>
                <a:srgbClr val="FFFFFF"/>
              </a:buClr>
              <a:buSzPts val="1800"/>
              <a:buFont typeface="DM Sans"/>
              <a:buNone/>
            </a:pPr>
            <a:r>
              <a:rPr b="0" i="1" lang="en-US" sz="1800" u="none" cap="none" strike="noStrike">
                <a:solidFill>
                  <a:srgbClr val="FFFFFF"/>
                </a:solidFill>
                <a:latin typeface="DM Sans"/>
                <a:ea typeface="DM Sans"/>
                <a:cs typeface="DM Sans"/>
                <a:sym typeface="DM Sans"/>
              </a:rPr>
              <a:t>What success looks like — narrow and measurable</a:t>
            </a:r>
            <a:endParaRPr b="0" i="0" sz="1800" u="none" cap="none" strike="noStrike">
              <a:solidFill>
                <a:schemeClr val="dk1"/>
              </a:solidFill>
              <a:latin typeface="Calibri"/>
              <a:ea typeface="Calibri"/>
              <a:cs typeface="Calibri"/>
              <a:sym typeface="Calibri"/>
            </a:endParaRPr>
          </a:p>
        </p:txBody>
      </p:sp>
      <p:sp>
        <p:nvSpPr>
          <p:cNvPr id="492" name="Google Shape;492;p24"/>
          <p:cNvSpPr/>
          <p:nvPr/>
        </p:nvSpPr>
        <p:spPr>
          <a:xfrm>
            <a:off x="4742408" y="2506935"/>
            <a:ext cx="369615" cy="3352800"/>
          </a:xfrm>
          <a:prstGeom prst="rect">
            <a:avLst/>
          </a:prstGeom>
          <a:noFill/>
          <a:ln>
            <a:noFill/>
          </a:ln>
        </p:spPr>
        <p:txBody>
          <a:bodyPr anchorCtr="0" anchor="ctr" bIns="25400" lIns="25400" spcFirstLastPara="1" rIns="25400" wrap="square" tIns="25400">
            <a:noAutofit/>
          </a:bodyPr>
          <a:lstStyle/>
          <a:p>
            <a:pPr indent="0" lvl="0" marL="0" marR="0" rtl="0" algn="l">
              <a:spcBef>
                <a:spcPts val="0"/>
              </a:spcBef>
              <a:spcAft>
                <a:spcPts val="0"/>
              </a:spcAft>
              <a:buClr>
                <a:srgbClr val="1B2A4A"/>
              </a:buClr>
              <a:buSzPts val="4200"/>
              <a:buFont typeface="DM Sans"/>
              <a:buNone/>
            </a:pPr>
            <a:r>
              <a:rPr b="0" i="0" lang="en-US" sz="4200" u="none" cap="none" strike="noStrike">
                <a:solidFill>
                  <a:srgbClr val="1B2A4A"/>
                </a:solidFill>
                <a:latin typeface="DM Sans"/>
                <a:ea typeface="DM Sans"/>
                <a:cs typeface="DM Sans"/>
                <a:sym typeface="DM Sans"/>
              </a:rPr>
              <a:t>+</a:t>
            </a:r>
            <a:endParaRPr b="0" i="0" sz="4200" u="none" cap="none" strike="noStrike">
              <a:solidFill>
                <a:schemeClr val="dk1"/>
              </a:solidFill>
              <a:latin typeface="Calibri"/>
              <a:ea typeface="Calibri"/>
              <a:cs typeface="Calibri"/>
              <a:sym typeface="Calibri"/>
            </a:endParaRPr>
          </a:p>
        </p:txBody>
      </p:sp>
      <p:sp>
        <p:nvSpPr>
          <p:cNvPr id="493" name="Google Shape;493;p24"/>
          <p:cNvSpPr/>
          <p:nvPr/>
        </p:nvSpPr>
        <p:spPr>
          <a:xfrm>
            <a:off x="5207273" y="2506935"/>
            <a:ext cx="3618533" cy="3314700"/>
          </a:xfrm>
          <a:prstGeom prst="roundRect">
            <a:avLst>
              <a:gd fmla="val 4023" name="adj"/>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24"/>
          <p:cNvSpPr/>
          <p:nvPr/>
        </p:nvSpPr>
        <p:spPr>
          <a:xfrm>
            <a:off x="5298761" y="3567559"/>
            <a:ext cx="3435556" cy="461963"/>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FFFFFF"/>
              </a:buClr>
              <a:buSzPts val="2550"/>
              <a:buFont typeface="DM Sans"/>
              <a:buNone/>
            </a:pPr>
            <a:r>
              <a:rPr b="1" i="0" lang="en-US" sz="2550" u="none" cap="none" strike="noStrike">
                <a:solidFill>
                  <a:srgbClr val="FFFFFF"/>
                </a:solidFill>
                <a:latin typeface="DM Sans"/>
                <a:ea typeface="DM Sans"/>
                <a:cs typeface="DM Sans"/>
                <a:sym typeface="DM Sans"/>
              </a:rPr>
              <a:t>🛠 Tools</a:t>
            </a:r>
            <a:endParaRPr b="0" i="0" sz="2550" u="none" cap="none" strike="noStrike">
              <a:solidFill>
                <a:schemeClr val="dk1"/>
              </a:solidFill>
              <a:latin typeface="Calibri"/>
              <a:ea typeface="Calibri"/>
              <a:cs typeface="Calibri"/>
              <a:sym typeface="Calibri"/>
            </a:endParaRPr>
          </a:p>
        </p:txBody>
      </p:sp>
      <p:sp>
        <p:nvSpPr>
          <p:cNvPr id="495" name="Google Shape;495;p24"/>
          <p:cNvSpPr/>
          <p:nvPr/>
        </p:nvSpPr>
        <p:spPr>
          <a:xfrm>
            <a:off x="5408074" y="4143821"/>
            <a:ext cx="3216930" cy="655290"/>
          </a:xfrm>
          <a:prstGeom prst="rect">
            <a:avLst/>
          </a:prstGeom>
          <a:noFill/>
          <a:ln>
            <a:noFill/>
          </a:ln>
        </p:spPr>
        <p:txBody>
          <a:bodyPr anchorCtr="0" anchor="t" bIns="25400" lIns="25400" spcFirstLastPara="1" rIns="25400" wrap="square" tIns="25400">
            <a:noAutofit/>
          </a:bodyPr>
          <a:lstStyle/>
          <a:p>
            <a:pPr indent="0" lvl="0" marL="0" marR="0" rtl="0" algn="ctr">
              <a:lnSpc>
                <a:spcPct val="102857"/>
              </a:lnSpc>
              <a:spcBef>
                <a:spcPts val="0"/>
              </a:spcBef>
              <a:spcAft>
                <a:spcPts val="0"/>
              </a:spcAft>
              <a:buClr>
                <a:srgbClr val="FFFFFF"/>
              </a:buClr>
              <a:buSzPts val="1800"/>
              <a:buFont typeface="DM Sans"/>
              <a:buNone/>
            </a:pPr>
            <a:r>
              <a:rPr b="0" i="1" lang="en-US" sz="1800" u="none" cap="none" strike="noStrike">
                <a:solidFill>
                  <a:srgbClr val="FFFFFF"/>
                </a:solidFill>
                <a:latin typeface="DM Sans"/>
                <a:ea typeface="DM Sans"/>
                <a:cs typeface="DM Sans"/>
                <a:sym typeface="DM Sans"/>
              </a:rPr>
              <a:t>What it can do — look up, send, write, search</a:t>
            </a:r>
            <a:endParaRPr b="0" i="0" sz="1800" u="none" cap="none" strike="noStrike">
              <a:solidFill>
                <a:schemeClr val="dk1"/>
              </a:solidFill>
              <a:latin typeface="Calibri"/>
              <a:ea typeface="Calibri"/>
              <a:cs typeface="Calibri"/>
              <a:sym typeface="Calibri"/>
            </a:endParaRPr>
          </a:p>
        </p:txBody>
      </p:sp>
      <p:sp>
        <p:nvSpPr>
          <p:cNvPr id="496" name="Google Shape;496;p24"/>
          <p:cNvSpPr/>
          <p:nvPr/>
        </p:nvSpPr>
        <p:spPr>
          <a:xfrm>
            <a:off x="8997255" y="2506935"/>
            <a:ext cx="369615" cy="3352800"/>
          </a:xfrm>
          <a:prstGeom prst="rect">
            <a:avLst/>
          </a:prstGeom>
          <a:noFill/>
          <a:ln>
            <a:noFill/>
          </a:ln>
        </p:spPr>
        <p:txBody>
          <a:bodyPr anchorCtr="0" anchor="ctr" bIns="25400" lIns="25400" spcFirstLastPara="1" rIns="25400" wrap="square" tIns="25400">
            <a:noAutofit/>
          </a:bodyPr>
          <a:lstStyle/>
          <a:p>
            <a:pPr indent="0" lvl="0" marL="0" marR="0" rtl="0" algn="l">
              <a:spcBef>
                <a:spcPts val="0"/>
              </a:spcBef>
              <a:spcAft>
                <a:spcPts val="0"/>
              </a:spcAft>
              <a:buClr>
                <a:srgbClr val="1B2A4A"/>
              </a:buClr>
              <a:buSzPts val="4200"/>
              <a:buFont typeface="DM Sans"/>
              <a:buNone/>
            </a:pPr>
            <a:r>
              <a:rPr b="0" i="0" lang="en-US" sz="4200" u="none" cap="none" strike="noStrike">
                <a:solidFill>
                  <a:srgbClr val="1B2A4A"/>
                </a:solidFill>
                <a:latin typeface="DM Sans"/>
                <a:ea typeface="DM Sans"/>
                <a:cs typeface="DM Sans"/>
                <a:sym typeface="DM Sans"/>
              </a:rPr>
              <a:t>+</a:t>
            </a:r>
            <a:endParaRPr b="0" i="0" sz="4200" u="none" cap="none" strike="noStrike">
              <a:solidFill>
                <a:schemeClr val="dk1"/>
              </a:solidFill>
              <a:latin typeface="Calibri"/>
              <a:ea typeface="Calibri"/>
              <a:cs typeface="Calibri"/>
              <a:sym typeface="Calibri"/>
            </a:endParaRPr>
          </a:p>
        </p:txBody>
      </p:sp>
      <p:sp>
        <p:nvSpPr>
          <p:cNvPr id="497" name="Google Shape;497;p24"/>
          <p:cNvSpPr/>
          <p:nvPr/>
        </p:nvSpPr>
        <p:spPr>
          <a:xfrm>
            <a:off x="9462120" y="2506935"/>
            <a:ext cx="3618533" cy="3314700"/>
          </a:xfrm>
          <a:prstGeom prst="roundRect">
            <a:avLst>
              <a:gd fmla="val 4023" name="adj"/>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24"/>
          <p:cNvSpPr/>
          <p:nvPr/>
        </p:nvSpPr>
        <p:spPr>
          <a:xfrm>
            <a:off x="9553608" y="3567559"/>
            <a:ext cx="3435556" cy="461963"/>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FFFFFF"/>
              </a:buClr>
              <a:buSzPts val="2550"/>
              <a:buFont typeface="DM Sans"/>
              <a:buNone/>
            </a:pPr>
            <a:r>
              <a:rPr b="1" i="0" lang="en-US" sz="2550" u="none" cap="none" strike="noStrike">
                <a:solidFill>
                  <a:srgbClr val="FFFFFF"/>
                </a:solidFill>
                <a:latin typeface="DM Sans"/>
                <a:ea typeface="DM Sans"/>
                <a:cs typeface="DM Sans"/>
                <a:sym typeface="DM Sans"/>
              </a:rPr>
              <a:t>📋 Instructions</a:t>
            </a:r>
            <a:endParaRPr b="0" i="0" sz="2550" u="none" cap="none" strike="noStrike">
              <a:solidFill>
                <a:schemeClr val="dk1"/>
              </a:solidFill>
              <a:latin typeface="Calibri"/>
              <a:ea typeface="Calibri"/>
              <a:cs typeface="Calibri"/>
              <a:sym typeface="Calibri"/>
            </a:endParaRPr>
          </a:p>
        </p:txBody>
      </p:sp>
      <p:sp>
        <p:nvSpPr>
          <p:cNvPr id="499" name="Google Shape;499;p24"/>
          <p:cNvSpPr/>
          <p:nvPr/>
        </p:nvSpPr>
        <p:spPr>
          <a:xfrm>
            <a:off x="9662922" y="4143821"/>
            <a:ext cx="3216930" cy="655290"/>
          </a:xfrm>
          <a:prstGeom prst="rect">
            <a:avLst/>
          </a:prstGeom>
          <a:noFill/>
          <a:ln>
            <a:noFill/>
          </a:ln>
        </p:spPr>
        <p:txBody>
          <a:bodyPr anchorCtr="0" anchor="t" bIns="25400" lIns="25400" spcFirstLastPara="1" rIns="25400" wrap="square" tIns="25400">
            <a:noAutofit/>
          </a:bodyPr>
          <a:lstStyle/>
          <a:p>
            <a:pPr indent="0" lvl="0" marL="0" marR="0" rtl="0" algn="ctr">
              <a:lnSpc>
                <a:spcPct val="102857"/>
              </a:lnSpc>
              <a:spcBef>
                <a:spcPts val="0"/>
              </a:spcBef>
              <a:spcAft>
                <a:spcPts val="0"/>
              </a:spcAft>
              <a:buClr>
                <a:srgbClr val="FFFFFF"/>
              </a:buClr>
              <a:buSzPts val="1800"/>
              <a:buFont typeface="DM Sans"/>
              <a:buNone/>
            </a:pPr>
            <a:r>
              <a:rPr b="0" i="1" lang="en-US" sz="1800" u="none" cap="none" strike="noStrike">
                <a:solidFill>
                  <a:srgbClr val="FFFFFF"/>
                </a:solidFill>
                <a:latin typeface="DM Sans"/>
                <a:ea typeface="DM Sans"/>
                <a:cs typeface="DM Sans"/>
                <a:sym typeface="DM Sans"/>
              </a:rPr>
              <a:t>How to behave — tone, format, what to avoid</a:t>
            </a:r>
            <a:endParaRPr b="0" i="0" sz="1800" u="none" cap="none" strike="noStrike">
              <a:solidFill>
                <a:schemeClr val="dk1"/>
              </a:solidFill>
              <a:latin typeface="Calibri"/>
              <a:ea typeface="Calibri"/>
              <a:cs typeface="Calibri"/>
              <a:sym typeface="Calibri"/>
            </a:endParaRPr>
          </a:p>
        </p:txBody>
      </p:sp>
      <p:sp>
        <p:nvSpPr>
          <p:cNvPr id="500" name="Google Shape;500;p24"/>
          <p:cNvSpPr/>
          <p:nvPr/>
        </p:nvSpPr>
        <p:spPr>
          <a:xfrm>
            <a:off x="13252103" y="2506935"/>
            <a:ext cx="369615" cy="3352800"/>
          </a:xfrm>
          <a:prstGeom prst="rect">
            <a:avLst/>
          </a:prstGeom>
          <a:noFill/>
          <a:ln>
            <a:noFill/>
          </a:ln>
        </p:spPr>
        <p:txBody>
          <a:bodyPr anchorCtr="0" anchor="ctr" bIns="25400" lIns="25400" spcFirstLastPara="1" rIns="25400" wrap="square" tIns="25400">
            <a:noAutofit/>
          </a:bodyPr>
          <a:lstStyle/>
          <a:p>
            <a:pPr indent="0" lvl="0" marL="0" marR="0" rtl="0" algn="l">
              <a:spcBef>
                <a:spcPts val="0"/>
              </a:spcBef>
              <a:spcAft>
                <a:spcPts val="0"/>
              </a:spcAft>
              <a:buClr>
                <a:srgbClr val="1B2A4A"/>
              </a:buClr>
              <a:buSzPts val="4200"/>
              <a:buFont typeface="DM Sans"/>
              <a:buNone/>
            </a:pPr>
            <a:r>
              <a:rPr b="0" i="0" lang="en-US" sz="4200" u="none" cap="none" strike="noStrike">
                <a:solidFill>
                  <a:srgbClr val="1B2A4A"/>
                </a:solidFill>
                <a:latin typeface="DM Sans"/>
                <a:ea typeface="DM Sans"/>
                <a:cs typeface="DM Sans"/>
                <a:sym typeface="DM Sans"/>
              </a:rPr>
              <a:t>+</a:t>
            </a:r>
            <a:endParaRPr b="0" i="0" sz="4200" u="none" cap="none" strike="noStrike">
              <a:solidFill>
                <a:schemeClr val="dk1"/>
              </a:solidFill>
              <a:latin typeface="Calibri"/>
              <a:ea typeface="Calibri"/>
              <a:cs typeface="Calibri"/>
              <a:sym typeface="Calibri"/>
            </a:endParaRPr>
          </a:p>
        </p:txBody>
      </p:sp>
      <p:sp>
        <p:nvSpPr>
          <p:cNvPr id="501" name="Google Shape;501;p24"/>
          <p:cNvSpPr/>
          <p:nvPr/>
        </p:nvSpPr>
        <p:spPr>
          <a:xfrm>
            <a:off x="13716967" y="2506935"/>
            <a:ext cx="3618533" cy="3314700"/>
          </a:xfrm>
          <a:prstGeom prst="roundRect">
            <a:avLst>
              <a:gd fmla="val 4023" name="adj"/>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4"/>
          <p:cNvSpPr/>
          <p:nvPr/>
        </p:nvSpPr>
        <p:spPr>
          <a:xfrm>
            <a:off x="13808456" y="3567559"/>
            <a:ext cx="3435556" cy="461963"/>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FFFFFF"/>
              </a:buClr>
              <a:buSzPts val="2550"/>
              <a:buFont typeface="DM Sans"/>
              <a:buNone/>
            </a:pPr>
            <a:r>
              <a:rPr b="1" i="0" lang="en-US" sz="2550" u="none" cap="none" strike="noStrike">
                <a:solidFill>
                  <a:srgbClr val="FFFFFF"/>
                </a:solidFill>
                <a:latin typeface="DM Sans"/>
                <a:ea typeface="DM Sans"/>
                <a:cs typeface="DM Sans"/>
                <a:sym typeface="DM Sans"/>
              </a:rPr>
              <a:t>🚧 Boundaries</a:t>
            </a:r>
            <a:endParaRPr b="0" i="0" sz="2550" u="none" cap="none" strike="noStrike">
              <a:solidFill>
                <a:schemeClr val="dk1"/>
              </a:solidFill>
              <a:latin typeface="Calibri"/>
              <a:ea typeface="Calibri"/>
              <a:cs typeface="Calibri"/>
              <a:sym typeface="Calibri"/>
            </a:endParaRPr>
          </a:p>
        </p:txBody>
      </p:sp>
      <p:sp>
        <p:nvSpPr>
          <p:cNvPr id="503" name="Google Shape;503;p24"/>
          <p:cNvSpPr/>
          <p:nvPr/>
        </p:nvSpPr>
        <p:spPr>
          <a:xfrm>
            <a:off x="13917769" y="4143821"/>
            <a:ext cx="3216930" cy="655290"/>
          </a:xfrm>
          <a:prstGeom prst="rect">
            <a:avLst/>
          </a:prstGeom>
          <a:noFill/>
          <a:ln>
            <a:noFill/>
          </a:ln>
        </p:spPr>
        <p:txBody>
          <a:bodyPr anchorCtr="0" anchor="t" bIns="25400" lIns="25400" spcFirstLastPara="1" rIns="25400" wrap="square" tIns="25400">
            <a:noAutofit/>
          </a:bodyPr>
          <a:lstStyle/>
          <a:p>
            <a:pPr indent="0" lvl="0" marL="0" marR="0" rtl="0" algn="ctr">
              <a:lnSpc>
                <a:spcPct val="102857"/>
              </a:lnSpc>
              <a:spcBef>
                <a:spcPts val="0"/>
              </a:spcBef>
              <a:spcAft>
                <a:spcPts val="0"/>
              </a:spcAft>
              <a:buClr>
                <a:srgbClr val="FFFFFF"/>
              </a:buClr>
              <a:buSzPts val="1800"/>
              <a:buFont typeface="DM Sans"/>
              <a:buNone/>
            </a:pPr>
            <a:r>
              <a:rPr b="0" i="1" lang="en-US" sz="1800" u="none" cap="none" strike="noStrike">
                <a:solidFill>
                  <a:srgbClr val="FFFFFF"/>
                </a:solidFill>
                <a:latin typeface="DM Sans"/>
                <a:ea typeface="DM Sans"/>
                <a:cs typeface="DM Sans"/>
                <a:sym typeface="DM Sans"/>
              </a:rPr>
              <a:t>When to stop and ask a human</a:t>
            </a:r>
            <a:endParaRPr b="0" i="0" sz="1800" u="none" cap="none" strike="noStrike">
              <a:solidFill>
                <a:schemeClr val="dk1"/>
              </a:solidFill>
              <a:latin typeface="Calibri"/>
              <a:ea typeface="Calibri"/>
              <a:cs typeface="Calibri"/>
              <a:sym typeface="Calibri"/>
            </a:endParaRPr>
          </a:p>
        </p:txBody>
      </p:sp>
      <p:sp>
        <p:nvSpPr>
          <p:cNvPr id="504" name="Google Shape;504;p24"/>
          <p:cNvSpPr/>
          <p:nvPr/>
        </p:nvSpPr>
        <p:spPr>
          <a:xfrm>
            <a:off x="952500" y="6164535"/>
            <a:ext cx="16383000" cy="906735"/>
          </a:xfrm>
          <a:prstGeom prst="roundRect">
            <a:avLst>
              <a:gd fmla="val 8404" name="adj"/>
            </a:avLst>
          </a:prstGeom>
          <a:solidFill>
            <a:srgbClr val="1B2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4"/>
          <p:cNvSpPr/>
          <p:nvPr/>
        </p:nvSpPr>
        <p:spPr>
          <a:xfrm>
            <a:off x="1295400" y="6469335"/>
            <a:ext cx="1447123" cy="358080"/>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GOAL TEST</a:t>
            </a:r>
            <a:endParaRPr b="0" i="0" sz="1800" u="none" cap="none" strike="noStrike">
              <a:solidFill>
                <a:schemeClr val="dk1"/>
              </a:solidFill>
              <a:latin typeface="Calibri"/>
              <a:ea typeface="Calibri"/>
              <a:cs typeface="Calibri"/>
              <a:sym typeface="Calibri"/>
            </a:endParaRPr>
          </a:p>
        </p:txBody>
      </p:sp>
      <p:sp>
        <p:nvSpPr>
          <p:cNvPr id="506" name="Google Shape;506;p24"/>
          <p:cNvSpPr/>
          <p:nvPr/>
        </p:nvSpPr>
        <p:spPr>
          <a:xfrm>
            <a:off x="2801466" y="6431235"/>
            <a:ext cx="14098295" cy="411435"/>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FFFFFF"/>
              </a:buClr>
              <a:buSzPts val="2100"/>
              <a:buFont typeface="DM Sans"/>
              <a:buNone/>
            </a:pPr>
            <a:r>
              <a:rPr b="0" i="1" lang="en-US" sz="2100" u="none" cap="none" strike="noStrike">
                <a:solidFill>
                  <a:srgbClr val="FFFFFF"/>
                </a:solidFill>
                <a:latin typeface="DM Sans"/>
                <a:ea typeface="DM Sans"/>
                <a:cs typeface="DM Sans"/>
                <a:sym typeface="DM Sans"/>
              </a:rPr>
              <a:t>Bad: "Help with sales." Better: "Evaluate inbound leads and draft a personalized reply for human review."</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B2A4A"/>
        </a:solidFill>
      </p:bgPr>
    </p:bg>
    <p:spTree>
      <p:nvGrpSpPr>
        <p:cNvPr id="511" name="Shape 511"/>
        <p:cNvGrpSpPr/>
        <p:nvPr/>
      </p:nvGrpSpPr>
      <p:grpSpPr>
        <a:xfrm>
          <a:off x="0" y="0"/>
          <a:ext cx="0" cy="0"/>
          <a:chOff x="0" y="0"/>
          <a:chExt cx="0" cy="0"/>
        </a:xfrm>
      </p:grpSpPr>
      <p:sp>
        <p:nvSpPr>
          <p:cNvPr id="512" name="Google Shape;512;p25"/>
          <p:cNvSpPr/>
          <p:nvPr/>
        </p:nvSpPr>
        <p:spPr>
          <a:xfrm>
            <a:off x="7253634" y="495300"/>
            <a:ext cx="3780659" cy="338138"/>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LIVE DEMO · 5 MINUTES</a:t>
            </a:r>
            <a:endParaRPr b="0" i="0" sz="1800" u="none" cap="none" strike="noStrike">
              <a:solidFill>
                <a:schemeClr val="dk1"/>
              </a:solidFill>
              <a:latin typeface="Calibri"/>
              <a:ea typeface="Calibri"/>
              <a:cs typeface="Calibri"/>
              <a:sym typeface="Calibri"/>
            </a:endParaRPr>
          </a:p>
        </p:txBody>
      </p:sp>
      <p:sp>
        <p:nvSpPr>
          <p:cNvPr id="513" name="Google Shape;513;p25"/>
          <p:cNvSpPr/>
          <p:nvPr/>
        </p:nvSpPr>
        <p:spPr>
          <a:xfrm>
            <a:off x="4033845" y="909638"/>
            <a:ext cx="10220310" cy="678135"/>
          </a:xfrm>
          <a:prstGeom prst="rect">
            <a:avLst/>
          </a:prstGeom>
          <a:noFill/>
          <a:ln>
            <a:noFill/>
          </a:ln>
        </p:spPr>
        <p:txBody>
          <a:bodyPr anchorCtr="0" anchor="t" bIns="25400" lIns="25400" spcFirstLastPara="1" rIns="25400" wrap="square" tIns="25400">
            <a:noAutofit/>
          </a:bodyPr>
          <a:lstStyle/>
          <a:p>
            <a:pPr indent="0" lvl="0" marL="0" marR="0" rtl="0" algn="ctr">
              <a:lnSpc>
                <a:spcPct val="80479"/>
              </a:lnSpc>
              <a:spcBef>
                <a:spcPts val="0"/>
              </a:spcBef>
              <a:spcAft>
                <a:spcPts val="0"/>
              </a:spcAft>
              <a:buClr>
                <a:srgbClr val="FFFFFF"/>
              </a:buClr>
              <a:buSzPts val="4800"/>
              <a:buFont typeface="DM Sans"/>
              <a:buNone/>
            </a:pPr>
            <a:r>
              <a:rPr b="1" i="0" lang="en-US" sz="4800" u="none" cap="none" strike="noStrike">
                <a:solidFill>
                  <a:srgbClr val="FFFFFF"/>
                </a:solidFill>
                <a:latin typeface="DM Sans"/>
                <a:ea typeface="DM Sans"/>
                <a:cs typeface="DM Sans"/>
                <a:sym typeface="DM Sans"/>
              </a:rPr>
              <a:t>Demo 3 — Build Your First Agent</a:t>
            </a:r>
            <a:endParaRPr b="0" i="0" sz="4800" u="none" cap="none" strike="noStrike">
              <a:solidFill>
                <a:schemeClr val="dk1"/>
              </a:solidFill>
              <a:latin typeface="Calibri"/>
              <a:ea typeface="Calibri"/>
              <a:cs typeface="Calibri"/>
              <a:sym typeface="Calibri"/>
            </a:endParaRPr>
          </a:p>
        </p:txBody>
      </p:sp>
      <p:sp>
        <p:nvSpPr>
          <p:cNvPr id="514" name="Google Shape;514;p25"/>
          <p:cNvSpPr/>
          <p:nvPr/>
        </p:nvSpPr>
        <p:spPr>
          <a:xfrm>
            <a:off x="1514825" y="1625873"/>
            <a:ext cx="15258351" cy="533400"/>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Turn the workflow into a narrow agent — without making it dangerously broad.</a:t>
            </a:r>
            <a:endParaRPr b="0" i="0" sz="3000" u="none" cap="none" strike="noStrike">
              <a:solidFill>
                <a:schemeClr val="dk1"/>
              </a:solidFill>
              <a:latin typeface="Calibri"/>
              <a:ea typeface="Calibri"/>
              <a:cs typeface="Calibri"/>
              <a:sym typeface="Calibri"/>
            </a:endParaRPr>
          </a:p>
        </p:txBody>
      </p:sp>
      <p:sp>
        <p:nvSpPr>
          <p:cNvPr id="515" name="Google Shape;515;p25"/>
          <p:cNvSpPr/>
          <p:nvPr/>
        </p:nvSpPr>
        <p:spPr>
          <a:xfrm>
            <a:off x="4381500" y="2273573"/>
            <a:ext cx="9525000" cy="5970315"/>
          </a:xfrm>
          <a:prstGeom prst="roundRect">
            <a:avLst>
              <a:gd fmla="val 2553" name="adj"/>
            </a:avLst>
          </a:prstGeom>
          <a:solidFill>
            <a:srgbClr val="FFFFFF"/>
          </a:solidFill>
          <a:ln>
            <a:noFill/>
          </a:ln>
          <a:effectLst>
            <a:outerShdw blurRad="571500" rotWithShape="0" algn="bl" dir="5400000" dist="228600">
              <a:srgbClr val="000000">
                <a:alpha val="34902"/>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16" name="Google Shape;516;p25"/>
          <p:cNvPicPr preferRelativeResize="0"/>
          <p:nvPr/>
        </p:nvPicPr>
        <p:blipFill rotWithShape="1">
          <a:blip r:embed="rId3">
            <a:alphaModFix/>
          </a:blip>
          <a:srcRect b="0" l="0" r="0" t="0"/>
          <a:stretch/>
        </p:blipFill>
        <p:spPr>
          <a:xfrm>
            <a:off x="4552950" y="2445023"/>
            <a:ext cx="9182100" cy="5627415"/>
          </a:xfrm>
          <a:prstGeom prst="rect">
            <a:avLst/>
          </a:prstGeom>
          <a:noFill/>
          <a:ln>
            <a:noFill/>
          </a:ln>
        </p:spPr>
      </p:pic>
      <p:sp>
        <p:nvSpPr>
          <p:cNvPr id="517" name="Google Shape;517;p25"/>
          <p:cNvSpPr/>
          <p:nvPr/>
        </p:nvSpPr>
        <p:spPr>
          <a:xfrm>
            <a:off x="952500" y="8396288"/>
            <a:ext cx="16383000" cy="1660922"/>
          </a:xfrm>
          <a:prstGeom prst="roundRect">
            <a:avLst>
              <a:gd fmla="val 8029" name="adj"/>
            </a:avLst>
          </a:prstGeom>
          <a:solidFill>
            <a:srgbClr val="FFFFFF">
              <a:alpha val="3922"/>
            </a:srgbClr>
          </a:solidFill>
          <a:ln cap="flat" cmpd="sng" w="19050">
            <a:solidFill>
              <a:srgbClr val="FFFFFF">
                <a:alpha val="25098"/>
              </a:srgbClr>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25"/>
          <p:cNvSpPr/>
          <p:nvPr/>
        </p:nvSpPr>
        <p:spPr>
          <a:xfrm>
            <a:off x="1238250" y="8586788"/>
            <a:ext cx="16302990" cy="1318022"/>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1A9E8F"/>
              </a:buClr>
              <a:buSzPts val="1800"/>
              <a:buFont typeface="JetBrains Mono"/>
              <a:buNone/>
            </a:pPr>
            <a:r>
              <a:rPr b="0" i="0" lang="en-US" sz="1800" u="none" cap="none" strike="noStrike">
                <a:solidFill>
                  <a:srgbClr val="1A9E8F"/>
                </a:solidFill>
                <a:latin typeface="JetBrains Mono"/>
                <a:ea typeface="JetBrains Mono"/>
                <a:cs typeface="JetBrains Mono"/>
                <a:sym typeface="JetBrains Mono"/>
              </a:rPr>
              <a:t>GOAL: </a:t>
            </a:r>
            <a:r>
              <a:rPr b="0" i="0" lang="en-US" sz="1800" u="none" cap="none" strike="noStrike">
                <a:solidFill>
                  <a:srgbClr val="FFFFFF"/>
                </a:solidFill>
                <a:latin typeface="JetBrains Mono"/>
                <a:ea typeface="JetBrains Mono"/>
                <a:cs typeface="JetBrains Mono"/>
                <a:sym typeface="JetBrains Mono"/>
              </a:rPr>
              <a:t>Evaluate inbound leads and draft personalized replies. </a:t>
            </a:r>
            <a:r>
              <a:rPr b="0" i="0" lang="en-US" sz="1800" u="none" cap="none" strike="noStrike">
                <a:solidFill>
                  <a:srgbClr val="1A9E8F"/>
                </a:solidFill>
                <a:latin typeface="JetBrains Mono"/>
                <a:ea typeface="JetBrains Mono"/>
                <a:cs typeface="JetBrains Mono"/>
                <a:sym typeface="JetBrains Mono"/>
              </a:rPr>
              <a:t>TOOLS: </a:t>
            </a:r>
            <a:r>
              <a:rPr b="0" i="0" lang="en-US" sz="1800" u="none" cap="none" strike="noStrike">
                <a:solidFill>
                  <a:srgbClr val="FFFFFF"/>
                </a:solidFill>
                <a:latin typeface="JetBrains Mono"/>
                <a:ea typeface="JetBrains Mono"/>
                <a:cs typeface="JetBrains Mono"/>
                <a:sym typeface="JetBrains Mono"/>
              </a:rPr>
              <a:t>Lead form data · Google Sheets · web research · email draft. </a:t>
            </a:r>
            <a:r>
              <a:rPr b="0" i="0" lang="en-US" sz="1800" u="none" cap="none" strike="noStrike">
                <a:solidFill>
                  <a:srgbClr val="1A9E8F"/>
                </a:solidFill>
                <a:latin typeface="JetBrains Mono"/>
                <a:ea typeface="JetBrains Mono"/>
                <a:cs typeface="JetBrains Mono"/>
                <a:sym typeface="JetBrains Mono"/>
              </a:rPr>
              <a:t>BOUNDARIES: </a:t>
            </a:r>
            <a:r>
              <a:rPr b="0" i="0" lang="en-US" sz="1800" u="none" cap="none" strike="noStrike">
                <a:solidFill>
                  <a:srgbClr val="FFFFFF"/>
                </a:solidFill>
                <a:latin typeface="JetBrains Mono"/>
                <a:ea typeface="JetBrains Mono"/>
                <a:cs typeface="JetBrains Mono"/>
                <a:sym typeface="JetBrains Mono"/>
              </a:rPr>
              <a:t>Draft only — never send. Ask a follow-up if information is missing. </a:t>
            </a:r>
            <a:r>
              <a:rPr b="0" i="0" lang="en-US" sz="1800" u="none" cap="none" strike="noStrike">
                <a:solidFill>
                  <a:srgbClr val="1A9E8F"/>
                </a:solidFill>
                <a:latin typeface="JetBrains Mono"/>
                <a:ea typeface="JetBrains Mono"/>
                <a:cs typeface="JetBrains Mono"/>
                <a:sym typeface="JetBrains Mono"/>
              </a:rPr>
              <a:t>OUTPUT: </a:t>
            </a:r>
            <a:r>
              <a:rPr b="0" i="0" lang="en-US" sz="1800" u="none" cap="none" strike="noStrike">
                <a:solidFill>
                  <a:srgbClr val="FFFFFF"/>
                </a:solidFill>
                <a:latin typeface="JetBrains Mono"/>
                <a:ea typeface="JetBrains Mono"/>
                <a:cs typeface="JetBrains Mono"/>
                <a:sym typeface="JetBrains Mono"/>
              </a:rPr>
              <a:t>Fit assessment · reason · draft reply · recommended next step.</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523" name="Shape 523"/>
        <p:cNvGrpSpPr/>
        <p:nvPr/>
      </p:nvGrpSpPr>
      <p:grpSpPr>
        <a:xfrm>
          <a:off x="0" y="0"/>
          <a:ext cx="0" cy="0"/>
          <a:chOff x="0" y="0"/>
          <a:chExt cx="0" cy="0"/>
        </a:xfrm>
      </p:grpSpPr>
      <p:sp>
        <p:nvSpPr>
          <p:cNvPr id="524" name="Google Shape;524;p26"/>
          <p:cNvSpPr/>
          <p:nvPr/>
        </p:nvSpPr>
        <p:spPr>
          <a:xfrm>
            <a:off x="0" y="0"/>
            <a:ext cx="18288000" cy="1562100"/>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26"/>
          <p:cNvSpPr/>
          <p:nvPr/>
        </p:nvSpPr>
        <p:spPr>
          <a:xfrm>
            <a:off x="952500" y="381000"/>
            <a:ext cx="11857747" cy="8382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FFFFFF"/>
              </a:buClr>
              <a:buSzPts val="4800"/>
              <a:buFont typeface="DM Sans"/>
              <a:buNone/>
            </a:pPr>
            <a:r>
              <a:rPr b="1" i="0" lang="en-US" sz="4800" u="none" cap="none" strike="noStrike">
                <a:solidFill>
                  <a:srgbClr val="FFFFFF"/>
                </a:solidFill>
                <a:latin typeface="DM Sans"/>
                <a:ea typeface="DM Sans"/>
                <a:cs typeface="DM Sans"/>
                <a:sym typeface="DM Sans"/>
              </a:rPr>
              <a:t>🛠 Practice 3 — Build Your First Agent</a:t>
            </a:r>
            <a:endParaRPr b="0" i="0" sz="4800" u="none" cap="none" strike="noStrike">
              <a:solidFill>
                <a:schemeClr val="dk1"/>
              </a:solidFill>
              <a:latin typeface="Calibri"/>
              <a:ea typeface="Calibri"/>
              <a:cs typeface="Calibri"/>
              <a:sym typeface="Calibri"/>
            </a:endParaRPr>
          </a:p>
        </p:txBody>
      </p:sp>
      <p:sp>
        <p:nvSpPr>
          <p:cNvPr id="526" name="Google Shape;526;p26"/>
          <p:cNvSpPr/>
          <p:nvPr/>
        </p:nvSpPr>
        <p:spPr>
          <a:xfrm>
            <a:off x="15437048" y="497681"/>
            <a:ext cx="1898452" cy="566738"/>
          </a:xfrm>
          <a:prstGeom prst="roundRect">
            <a:avLst>
              <a:gd fmla="val 50000" name="adj"/>
            </a:avLst>
          </a:prstGeom>
          <a:solidFill>
            <a:srgbClr val="FFF6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26"/>
          <p:cNvSpPr/>
          <p:nvPr/>
        </p:nvSpPr>
        <p:spPr>
          <a:xfrm>
            <a:off x="15684698" y="631031"/>
            <a:ext cx="1479352" cy="338137"/>
          </a:xfrm>
          <a:prstGeom prst="rect">
            <a:avLst/>
          </a:prstGeom>
          <a:noFill/>
          <a:ln>
            <a:noFill/>
          </a:ln>
        </p:spPr>
        <p:txBody>
          <a:bodyPr anchorCtr="0" anchor="ctr" bIns="25400" lIns="25400" spcFirstLastPara="1" rIns="25400" wrap="square" tIns="25400">
            <a:noAutofit/>
          </a:bodyPr>
          <a:lstStyle/>
          <a:p>
            <a:pPr indent="0" lvl="0" marL="0" marR="0" rtl="0" algn="l">
              <a:spcBef>
                <a:spcPts val="0"/>
              </a:spcBef>
              <a:spcAft>
                <a:spcPts val="0"/>
              </a:spcAft>
              <a:buClr>
                <a:srgbClr val="2D2D2D"/>
              </a:buClr>
              <a:buSzPts val="1800"/>
              <a:buFont typeface="DM Sans"/>
              <a:buNone/>
            </a:pPr>
            <a:r>
              <a:rPr b="1" i="0" lang="en-US" sz="1800" u="none" cap="none" strike="noStrike">
                <a:solidFill>
                  <a:srgbClr val="2D2D2D"/>
                </a:solidFill>
                <a:latin typeface="DM Sans"/>
                <a:ea typeface="DM Sans"/>
                <a:cs typeface="DM Sans"/>
                <a:sym typeface="DM Sans"/>
              </a:rPr>
              <a:t>🕐 15 minutes</a:t>
            </a:r>
            <a:endParaRPr b="0" i="0" sz="1800" u="none" cap="none" strike="noStrike">
              <a:solidFill>
                <a:schemeClr val="dk1"/>
              </a:solidFill>
              <a:latin typeface="Calibri"/>
              <a:ea typeface="Calibri"/>
              <a:cs typeface="Calibri"/>
              <a:sym typeface="Calibri"/>
            </a:endParaRPr>
          </a:p>
        </p:txBody>
      </p:sp>
      <p:sp>
        <p:nvSpPr>
          <p:cNvPr id="528" name="Google Shape;528;p26"/>
          <p:cNvSpPr/>
          <p:nvPr/>
        </p:nvSpPr>
        <p:spPr>
          <a:xfrm>
            <a:off x="4857750" y="2247900"/>
            <a:ext cx="8572500" cy="5253782"/>
          </a:xfrm>
          <a:prstGeom prst="roundRect">
            <a:avLst>
              <a:gd fmla="val 2901" name="adj"/>
            </a:avLst>
          </a:prstGeom>
          <a:noFill/>
          <a:ln>
            <a:noFill/>
          </a:ln>
          <a:effectLst>
            <a:outerShdw blurRad="304800" rotWithShape="0" algn="bl" dir="5400000" dist="76200">
              <a:srgbClr val="1B2A4A">
                <a:alpha val="10196"/>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29" name="Google Shape;529;p26"/>
          <p:cNvPicPr preferRelativeResize="0"/>
          <p:nvPr/>
        </p:nvPicPr>
        <p:blipFill rotWithShape="1">
          <a:blip r:embed="rId3">
            <a:alphaModFix/>
          </a:blip>
          <a:srcRect b="0" l="0" r="0" t="0"/>
          <a:stretch/>
        </p:blipFill>
        <p:spPr>
          <a:xfrm>
            <a:off x="4857750" y="2247900"/>
            <a:ext cx="8572500" cy="5253782"/>
          </a:xfrm>
          <a:prstGeom prst="rect">
            <a:avLst/>
          </a:prstGeom>
          <a:noFill/>
          <a:ln>
            <a:noFill/>
          </a:ln>
        </p:spPr>
      </p:pic>
      <p:sp>
        <p:nvSpPr>
          <p:cNvPr id="530" name="Google Shape;530;p26"/>
          <p:cNvSpPr/>
          <p:nvPr/>
        </p:nvSpPr>
        <p:spPr>
          <a:xfrm>
            <a:off x="952500" y="7635032"/>
            <a:ext cx="16383000" cy="1622822"/>
          </a:xfrm>
          <a:prstGeom prst="roundRect">
            <a:avLst>
              <a:gd fmla="val 8217" name="adj"/>
            </a:avLst>
          </a:prstGeom>
          <a:solidFill>
            <a:srgbClr val="F5F7FA"/>
          </a:solidFill>
          <a:ln cap="flat" cmpd="sng" w="19050">
            <a:solidFill>
              <a:srgbClr val="E2E6EE"/>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26"/>
          <p:cNvSpPr/>
          <p:nvPr/>
        </p:nvSpPr>
        <p:spPr>
          <a:xfrm>
            <a:off x="1219200" y="7806482"/>
            <a:ext cx="16341090" cy="1318022"/>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1A9E8F"/>
              </a:buClr>
              <a:buSzPts val="1800"/>
              <a:buFont typeface="JetBrains Mono"/>
              <a:buNone/>
            </a:pPr>
            <a:r>
              <a:rPr b="0" i="0" lang="en-US" sz="1800" u="none" cap="none" strike="noStrike">
                <a:solidFill>
                  <a:srgbClr val="1A9E8F"/>
                </a:solidFill>
                <a:latin typeface="JetBrains Mono"/>
                <a:ea typeface="JetBrains Mono"/>
                <a:cs typeface="JetBrains Mono"/>
                <a:sym typeface="JetBrains Mono"/>
              </a:rPr>
              <a:t>GOAL: </a:t>
            </a:r>
            <a:r>
              <a:rPr b="0" i="0" lang="en-US" sz="1800" u="none" cap="none" strike="noStrike">
                <a:solidFill>
                  <a:srgbClr val="2D2D2D"/>
                </a:solidFill>
                <a:highlight>
                  <a:srgbClr val="F5F7FA"/>
                </a:highlight>
                <a:latin typeface="JetBrains Mono"/>
                <a:ea typeface="JetBrains Mono"/>
                <a:cs typeface="JetBrains Mono"/>
                <a:sym typeface="JetBrains Mono"/>
              </a:rPr>
              <a:t>What outcome do you want the agent to achieve? </a:t>
            </a:r>
            <a:r>
              <a:rPr b="0" i="0" lang="en-US" sz="1800" u="none" cap="none" strike="noStrike">
                <a:solidFill>
                  <a:srgbClr val="1A9E8F"/>
                </a:solidFill>
                <a:latin typeface="JetBrains Mono"/>
                <a:ea typeface="JetBrains Mono"/>
                <a:cs typeface="JetBrains Mono"/>
                <a:sym typeface="JetBrains Mono"/>
              </a:rPr>
              <a:t>TOOLS: </a:t>
            </a:r>
            <a:r>
              <a:rPr b="0" i="0" lang="en-US" sz="1800" u="none" cap="none" strike="noStrike">
                <a:solidFill>
                  <a:srgbClr val="2D2D2D"/>
                </a:solidFill>
                <a:highlight>
                  <a:srgbClr val="F5F7FA"/>
                </a:highlight>
                <a:latin typeface="JetBrains Mono"/>
                <a:ea typeface="JetBrains Mono"/>
                <a:cs typeface="JetBrains Mono"/>
                <a:sym typeface="JetBrains Mono"/>
              </a:rPr>
              <a:t>What can it look up, write, or send? </a:t>
            </a:r>
            <a:r>
              <a:rPr b="0" i="0" lang="en-US" sz="1800" u="none" cap="none" strike="noStrike">
                <a:solidFill>
                  <a:srgbClr val="1A9E8F"/>
                </a:solidFill>
                <a:latin typeface="JetBrains Mono"/>
                <a:ea typeface="JetBrains Mono"/>
                <a:cs typeface="JetBrains Mono"/>
                <a:sym typeface="JetBrains Mono"/>
              </a:rPr>
              <a:t>BOUNDARIES: </a:t>
            </a:r>
            <a:r>
              <a:rPr b="0" i="0" lang="en-US" sz="1800" u="none" cap="none" strike="noStrike">
                <a:solidFill>
                  <a:srgbClr val="2D2D2D"/>
                </a:solidFill>
                <a:highlight>
                  <a:srgbClr val="F5F7FA"/>
                </a:highlight>
                <a:latin typeface="JetBrains Mono"/>
                <a:ea typeface="JetBrains Mono"/>
                <a:cs typeface="JetBrains Mono"/>
                <a:sym typeface="JetBrains Mono"/>
              </a:rPr>
              <a:t>Draft only. When should it stop and ask? </a:t>
            </a:r>
            <a:r>
              <a:rPr b="0" i="0" lang="en-US" sz="1800" u="none" cap="none" strike="noStrike">
                <a:solidFill>
                  <a:srgbClr val="1A9E8F"/>
                </a:solidFill>
                <a:latin typeface="JetBrains Mono"/>
                <a:ea typeface="JetBrains Mono"/>
                <a:cs typeface="JetBrains Mono"/>
                <a:sym typeface="JetBrains Mono"/>
              </a:rPr>
              <a:t>OUTPUT: </a:t>
            </a:r>
            <a:r>
              <a:rPr b="0" i="0" lang="en-US" sz="1800" u="none" cap="none" strike="noStrike">
                <a:solidFill>
                  <a:srgbClr val="2D2D2D"/>
                </a:solidFill>
                <a:highlight>
                  <a:srgbClr val="F5F7FA"/>
                </a:highlight>
                <a:latin typeface="JetBrains Mono"/>
                <a:ea typeface="JetBrains Mono"/>
                <a:cs typeface="JetBrains Mono"/>
                <a:sym typeface="JetBrains Mono"/>
              </a:rPr>
              <a:t>What does it hand back to the human?</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536" name="Shape 536"/>
        <p:cNvGrpSpPr/>
        <p:nvPr/>
      </p:nvGrpSpPr>
      <p:grpSpPr>
        <a:xfrm>
          <a:off x="0" y="0"/>
          <a:ext cx="0" cy="0"/>
          <a:chOff x="0" y="0"/>
          <a:chExt cx="0" cy="0"/>
        </a:xfrm>
      </p:grpSpPr>
      <p:sp>
        <p:nvSpPr>
          <p:cNvPr id="537" name="Google Shape;537;p27"/>
          <p:cNvSpPr/>
          <p:nvPr/>
        </p:nvSpPr>
        <p:spPr>
          <a:xfrm>
            <a:off x="952500" y="838200"/>
            <a:ext cx="11706478"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Keep Humans in the Loop</a:t>
            </a:r>
            <a:endParaRPr b="0" i="0" sz="4800" u="none" cap="none" strike="noStrike">
              <a:solidFill>
                <a:schemeClr val="dk1"/>
              </a:solidFill>
              <a:latin typeface="Calibri"/>
              <a:ea typeface="Calibri"/>
              <a:cs typeface="Calibri"/>
              <a:sym typeface="Calibri"/>
            </a:endParaRPr>
          </a:p>
        </p:txBody>
      </p:sp>
      <p:sp>
        <p:nvSpPr>
          <p:cNvPr id="538" name="Google Shape;538;p27"/>
          <p:cNvSpPr/>
          <p:nvPr/>
        </p:nvSpPr>
        <p:spPr>
          <a:xfrm>
            <a:off x="952500" y="1554435"/>
            <a:ext cx="11706478"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Trust is earned by observation, not promised by the vendor.</a:t>
            </a:r>
            <a:endParaRPr b="0" i="0" sz="3000" u="none" cap="none" strike="noStrike">
              <a:solidFill>
                <a:schemeClr val="dk1"/>
              </a:solidFill>
              <a:latin typeface="Calibri"/>
              <a:ea typeface="Calibri"/>
              <a:cs typeface="Calibri"/>
              <a:sym typeface="Calibri"/>
            </a:endParaRPr>
          </a:p>
        </p:txBody>
      </p:sp>
      <p:sp>
        <p:nvSpPr>
          <p:cNvPr id="539" name="Google Shape;539;p27"/>
          <p:cNvSpPr/>
          <p:nvPr/>
        </p:nvSpPr>
        <p:spPr>
          <a:xfrm>
            <a:off x="952500" y="2506935"/>
            <a:ext cx="5321275" cy="2344936"/>
          </a:xfrm>
          <a:prstGeom prst="roundRect">
            <a:avLst>
              <a:gd fmla="val 5687"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27"/>
          <p:cNvSpPr/>
          <p:nvPr/>
        </p:nvSpPr>
        <p:spPr>
          <a:xfrm>
            <a:off x="952500" y="2506935"/>
            <a:ext cx="5321275" cy="57150"/>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27"/>
          <p:cNvSpPr/>
          <p:nvPr/>
        </p:nvSpPr>
        <p:spPr>
          <a:xfrm>
            <a:off x="1257300" y="2906985"/>
            <a:ext cx="5182843"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STAGE 1 · EARLY</a:t>
            </a:r>
            <a:endParaRPr b="0" i="0" sz="1800" u="none" cap="none" strike="noStrike">
              <a:solidFill>
                <a:schemeClr val="dk1"/>
              </a:solidFill>
              <a:latin typeface="Calibri"/>
              <a:ea typeface="Calibri"/>
              <a:cs typeface="Calibri"/>
              <a:sym typeface="Calibri"/>
            </a:endParaRPr>
          </a:p>
        </p:txBody>
      </p:sp>
      <p:sp>
        <p:nvSpPr>
          <p:cNvPr id="542" name="Google Shape;542;p27"/>
          <p:cNvSpPr/>
          <p:nvPr/>
        </p:nvSpPr>
        <p:spPr>
          <a:xfrm>
            <a:off x="1257300" y="3340373"/>
            <a:ext cx="5182843" cy="4333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Draft only</a:t>
            </a:r>
            <a:endParaRPr b="0" i="0" sz="2400" u="none" cap="none" strike="noStrike">
              <a:solidFill>
                <a:schemeClr val="dk1"/>
              </a:solidFill>
              <a:latin typeface="Calibri"/>
              <a:ea typeface="Calibri"/>
              <a:cs typeface="Calibri"/>
              <a:sym typeface="Calibri"/>
            </a:endParaRPr>
          </a:p>
        </p:txBody>
      </p:sp>
      <p:sp>
        <p:nvSpPr>
          <p:cNvPr id="543" name="Google Shape;543;p27"/>
          <p:cNvSpPr/>
          <p:nvPr/>
        </p:nvSpPr>
        <p:spPr>
          <a:xfrm>
            <a:off x="1257300" y="3869010"/>
            <a:ext cx="4853025" cy="678061"/>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Agent proposes. Human approves every output. Always start here.</a:t>
            </a:r>
            <a:endParaRPr b="0" i="0" sz="1800" u="none" cap="none" strike="noStrike">
              <a:solidFill>
                <a:schemeClr val="dk1"/>
              </a:solidFill>
              <a:latin typeface="Calibri"/>
              <a:ea typeface="Calibri"/>
              <a:cs typeface="Calibri"/>
              <a:sym typeface="Calibri"/>
            </a:endParaRPr>
          </a:p>
        </p:txBody>
      </p:sp>
      <p:sp>
        <p:nvSpPr>
          <p:cNvPr id="544" name="Google Shape;544;p27"/>
          <p:cNvSpPr/>
          <p:nvPr/>
        </p:nvSpPr>
        <p:spPr>
          <a:xfrm>
            <a:off x="6483325" y="2506935"/>
            <a:ext cx="5321275" cy="2344936"/>
          </a:xfrm>
          <a:prstGeom prst="roundRect">
            <a:avLst>
              <a:gd fmla="val 5687"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27"/>
          <p:cNvSpPr/>
          <p:nvPr/>
        </p:nvSpPr>
        <p:spPr>
          <a:xfrm>
            <a:off x="6483325" y="2506935"/>
            <a:ext cx="5321275" cy="57150"/>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27"/>
          <p:cNvSpPr/>
          <p:nvPr/>
        </p:nvSpPr>
        <p:spPr>
          <a:xfrm>
            <a:off x="6788125" y="2906985"/>
            <a:ext cx="5182843"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STAGE 2 · MATURING</a:t>
            </a:r>
            <a:endParaRPr b="0" i="0" sz="1800" u="none" cap="none" strike="noStrike">
              <a:solidFill>
                <a:schemeClr val="dk1"/>
              </a:solidFill>
              <a:latin typeface="Calibri"/>
              <a:ea typeface="Calibri"/>
              <a:cs typeface="Calibri"/>
              <a:sym typeface="Calibri"/>
            </a:endParaRPr>
          </a:p>
        </p:txBody>
      </p:sp>
      <p:sp>
        <p:nvSpPr>
          <p:cNvPr id="547" name="Google Shape;547;p27"/>
          <p:cNvSpPr/>
          <p:nvPr/>
        </p:nvSpPr>
        <p:spPr>
          <a:xfrm>
            <a:off x="6788125" y="3340373"/>
            <a:ext cx="5182843" cy="4333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Suggest &amp; review</a:t>
            </a:r>
            <a:endParaRPr b="0" i="0" sz="2400" u="none" cap="none" strike="noStrike">
              <a:solidFill>
                <a:schemeClr val="dk1"/>
              </a:solidFill>
              <a:latin typeface="Calibri"/>
              <a:ea typeface="Calibri"/>
              <a:cs typeface="Calibri"/>
              <a:sym typeface="Calibri"/>
            </a:endParaRPr>
          </a:p>
        </p:txBody>
      </p:sp>
      <p:sp>
        <p:nvSpPr>
          <p:cNvPr id="548" name="Google Shape;548;p27"/>
          <p:cNvSpPr/>
          <p:nvPr/>
        </p:nvSpPr>
        <p:spPr>
          <a:xfrm>
            <a:off x="6788125" y="3869010"/>
            <a:ext cx="4853025" cy="678061"/>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Agent acts on routine cases. Human reviews edge cases — low confidence, high stakes.</a:t>
            </a:r>
            <a:endParaRPr b="0" i="0" sz="1800" u="none" cap="none" strike="noStrike">
              <a:solidFill>
                <a:schemeClr val="dk1"/>
              </a:solidFill>
              <a:latin typeface="Calibri"/>
              <a:ea typeface="Calibri"/>
              <a:cs typeface="Calibri"/>
              <a:sym typeface="Calibri"/>
            </a:endParaRPr>
          </a:p>
        </p:txBody>
      </p:sp>
      <p:sp>
        <p:nvSpPr>
          <p:cNvPr id="549" name="Google Shape;549;p27"/>
          <p:cNvSpPr/>
          <p:nvPr/>
        </p:nvSpPr>
        <p:spPr>
          <a:xfrm>
            <a:off x="12014150" y="2506935"/>
            <a:ext cx="5321350" cy="2344936"/>
          </a:xfrm>
          <a:prstGeom prst="roundRect">
            <a:avLst>
              <a:gd fmla="val 5687"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27"/>
          <p:cNvSpPr/>
          <p:nvPr/>
        </p:nvSpPr>
        <p:spPr>
          <a:xfrm>
            <a:off x="12014150" y="2506935"/>
            <a:ext cx="5321350" cy="57150"/>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7"/>
          <p:cNvSpPr/>
          <p:nvPr/>
        </p:nvSpPr>
        <p:spPr>
          <a:xfrm>
            <a:off x="12318950" y="2906985"/>
            <a:ext cx="518292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STAGE 3 · TRUSTED</a:t>
            </a:r>
            <a:endParaRPr b="0" i="0" sz="1800" u="none" cap="none" strike="noStrike">
              <a:solidFill>
                <a:schemeClr val="dk1"/>
              </a:solidFill>
              <a:latin typeface="Calibri"/>
              <a:ea typeface="Calibri"/>
              <a:cs typeface="Calibri"/>
              <a:sym typeface="Calibri"/>
            </a:endParaRPr>
          </a:p>
        </p:txBody>
      </p:sp>
      <p:sp>
        <p:nvSpPr>
          <p:cNvPr id="552" name="Google Shape;552;p27"/>
          <p:cNvSpPr/>
          <p:nvPr/>
        </p:nvSpPr>
        <p:spPr>
          <a:xfrm>
            <a:off x="12318950" y="3340373"/>
            <a:ext cx="5182925" cy="4333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Act &amp; log</a:t>
            </a:r>
            <a:endParaRPr b="0" i="0" sz="2400" u="none" cap="none" strike="noStrike">
              <a:solidFill>
                <a:schemeClr val="dk1"/>
              </a:solidFill>
              <a:latin typeface="Calibri"/>
              <a:ea typeface="Calibri"/>
              <a:cs typeface="Calibri"/>
              <a:sym typeface="Calibri"/>
            </a:endParaRPr>
          </a:p>
        </p:txBody>
      </p:sp>
      <p:sp>
        <p:nvSpPr>
          <p:cNvPr id="553" name="Google Shape;553;p27"/>
          <p:cNvSpPr/>
          <p:nvPr/>
        </p:nvSpPr>
        <p:spPr>
          <a:xfrm>
            <a:off x="12318950" y="3869010"/>
            <a:ext cx="4853102" cy="678061"/>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Agent runs low-risk actions automatically. Logs everything. Human reviews weekly.</a:t>
            </a:r>
            <a:endParaRPr b="0" i="0" sz="1800" u="none" cap="none" strike="noStrike">
              <a:solidFill>
                <a:schemeClr val="dk1"/>
              </a:solidFill>
              <a:latin typeface="Calibri"/>
              <a:ea typeface="Calibri"/>
              <a:cs typeface="Calibri"/>
              <a:sym typeface="Calibri"/>
            </a:endParaRPr>
          </a:p>
        </p:txBody>
      </p:sp>
      <p:sp>
        <p:nvSpPr>
          <p:cNvPr id="554" name="Google Shape;554;p27"/>
          <p:cNvSpPr/>
          <p:nvPr/>
        </p:nvSpPr>
        <p:spPr>
          <a:xfrm>
            <a:off x="952500" y="5194771"/>
            <a:ext cx="16383000" cy="906735"/>
          </a:xfrm>
          <a:prstGeom prst="roundRect">
            <a:avLst>
              <a:gd fmla="val 8404" name="adj"/>
            </a:avLst>
          </a:prstGeom>
          <a:solidFill>
            <a:srgbClr val="1B2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7"/>
          <p:cNvSpPr/>
          <p:nvPr/>
        </p:nvSpPr>
        <p:spPr>
          <a:xfrm>
            <a:off x="1295400" y="5499571"/>
            <a:ext cx="2178256" cy="358080"/>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BOUNDARY RULE</a:t>
            </a:r>
            <a:endParaRPr b="0" i="0" sz="1800" u="none" cap="none" strike="noStrike">
              <a:solidFill>
                <a:schemeClr val="dk1"/>
              </a:solidFill>
              <a:latin typeface="Calibri"/>
              <a:ea typeface="Calibri"/>
              <a:cs typeface="Calibri"/>
              <a:sym typeface="Calibri"/>
            </a:endParaRPr>
          </a:p>
        </p:txBody>
      </p:sp>
      <p:sp>
        <p:nvSpPr>
          <p:cNvPr id="556" name="Google Shape;556;p27"/>
          <p:cNvSpPr/>
          <p:nvPr/>
        </p:nvSpPr>
        <p:spPr>
          <a:xfrm>
            <a:off x="3466133" y="5461471"/>
            <a:ext cx="10741811" cy="411435"/>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FFFFFF"/>
              </a:buClr>
              <a:buSzPts val="2100"/>
              <a:buFont typeface="DM Sans"/>
              <a:buNone/>
            </a:pPr>
            <a:r>
              <a:rPr b="0" i="1" lang="en-US" sz="2100" u="none" cap="none" strike="noStrike">
                <a:solidFill>
                  <a:srgbClr val="FFFFFF"/>
                </a:solidFill>
                <a:latin typeface="DM Sans"/>
                <a:ea typeface="DM Sans"/>
                <a:cs typeface="DM Sans"/>
                <a:sym typeface="DM Sans"/>
              </a:rPr>
              <a:t>Always require human review for money, customers, health, legal, or reputation.</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561" name="Shape 561"/>
        <p:cNvGrpSpPr/>
        <p:nvPr/>
      </p:nvGrpSpPr>
      <p:grpSpPr>
        <a:xfrm>
          <a:off x="0" y="0"/>
          <a:ext cx="0" cy="0"/>
          <a:chOff x="0" y="0"/>
          <a:chExt cx="0" cy="0"/>
        </a:xfrm>
      </p:grpSpPr>
      <p:sp>
        <p:nvSpPr>
          <p:cNvPr id="562" name="Google Shape;562;p28"/>
          <p:cNvSpPr/>
          <p:nvPr/>
        </p:nvSpPr>
        <p:spPr>
          <a:xfrm>
            <a:off x="952500" y="838200"/>
            <a:ext cx="11764677"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Debrief: What Did the Agent Decide?</a:t>
            </a:r>
            <a:endParaRPr b="0" i="0" sz="4800" u="none" cap="none" strike="noStrike">
              <a:solidFill>
                <a:schemeClr val="dk1"/>
              </a:solidFill>
              <a:latin typeface="Calibri"/>
              <a:ea typeface="Calibri"/>
              <a:cs typeface="Calibri"/>
              <a:sym typeface="Calibri"/>
            </a:endParaRPr>
          </a:p>
        </p:txBody>
      </p:sp>
      <p:sp>
        <p:nvSpPr>
          <p:cNvPr id="563" name="Google Shape;563;p28"/>
          <p:cNvSpPr/>
          <p:nvPr/>
        </p:nvSpPr>
        <p:spPr>
          <a:xfrm>
            <a:off x="952500" y="1554435"/>
            <a:ext cx="11764677"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Same build, different experience. Two minutes each.</a:t>
            </a:r>
            <a:endParaRPr b="0" i="0" sz="3000" u="none" cap="none" strike="noStrike">
              <a:solidFill>
                <a:schemeClr val="dk1"/>
              </a:solidFill>
              <a:latin typeface="Calibri"/>
              <a:ea typeface="Calibri"/>
              <a:cs typeface="Calibri"/>
              <a:sym typeface="Calibri"/>
            </a:endParaRPr>
          </a:p>
        </p:txBody>
      </p:sp>
      <p:sp>
        <p:nvSpPr>
          <p:cNvPr id="564" name="Google Shape;564;p28"/>
          <p:cNvSpPr/>
          <p:nvPr/>
        </p:nvSpPr>
        <p:spPr>
          <a:xfrm>
            <a:off x="952500" y="3553346"/>
            <a:ext cx="5283175" cy="2692598"/>
          </a:xfrm>
          <a:prstGeom prst="roundRect">
            <a:avLst>
              <a:gd fmla="val 4952"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28"/>
          <p:cNvSpPr/>
          <p:nvPr/>
        </p:nvSpPr>
        <p:spPr>
          <a:xfrm>
            <a:off x="952500" y="3553346"/>
            <a:ext cx="5283175" cy="57150"/>
          </a:xfrm>
          <a:custGeom>
            <a:rect b="b" l="l" r="r" t="t"/>
            <a:pathLst>
              <a:path extrusionOk="0" h="57150" w="5283175">
                <a:moveTo>
                  <a:pt x="28575" y="0"/>
                </a:moveTo>
                <a:lnTo>
                  <a:pt x="5254600" y="0"/>
                </a:lnTo>
                <a:cubicBezTo>
                  <a:pt x="5262179" y="0"/>
                  <a:pt x="5269447" y="3011"/>
                  <a:pt x="5274806" y="8369"/>
                </a:cubicBezTo>
                <a:cubicBezTo>
                  <a:pt x="5280164" y="13728"/>
                  <a:pt x="5283175" y="20996"/>
                  <a:pt x="5283175" y="28575"/>
                </a:cubicBezTo>
                <a:lnTo>
                  <a:pt x="5283175"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28"/>
          <p:cNvSpPr/>
          <p:nvPr/>
        </p:nvSpPr>
        <p:spPr>
          <a:xfrm>
            <a:off x="1023621" y="3972446"/>
            <a:ext cx="5140933" cy="647700"/>
          </a:xfrm>
          <a:prstGeom prst="rect">
            <a:avLst/>
          </a:prstGeom>
          <a:noFill/>
          <a:ln>
            <a:noFill/>
          </a:ln>
        </p:spPr>
        <p:txBody>
          <a:bodyPr anchorCtr="0" anchor="t" bIns="25400" lIns="25400" spcFirstLastPara="1" rIns="25400" wrap="square" tIns="25400">
            <a:noAutofit/>
          </a:bodyPr>
          <a:lstStyle/>
          <a:p>
            <a:pPr indent="0" lvl="0" marL="0" marR="0" rtl="0" algn="ctr">
              <a:lnSpc>
                <a:spcPct val="76647"/>
              </a:lnSpc>
              <a:spcBef>
                <a:spcPts val="0"/>
              </a:spcBef>
              <a:spcAft>
                <a:spcPts val="0"/>
              </a:spcAft>
              <a:buClr>
                <a:srgbClr val="2D2D2D"/>
              </a:buClr>
              <a:buSzPts val="4800"/>
              <a:buFont typeface="DM Sans"/>
              <a:buNone/>
            </a:pPr>
            <a:r>
              <a:rPr b="0" i="0" lang="en-US" sz="4800" u="none" cap="none" strike="noStrike">
                <a:solidFill>
                  <a:srgbClr val="2D2D2D"/>
                </a:solidFill>
                <a:latin typeface="DM Sans"/>
                <a:ea typeface="DM Sans"/>
                <a:cs typeface="DM Sans"/>
                <a:sym typeface="DM Sans"/>
              </a:rPr>
              <a:t>🧭</a:t>
            </a:r>
            <a:endParaRPr b="0" i="0" sz="4800" u="none" cap="none" strike="noStrike">
              <a:solidFill>
                <a:schemeClr val="dk1"/>
              </a:solidFill>
              <a:latin typeface="Calibri"/>
              <a:ea typeface="Calibri"/>
              <a:cs typeface="Calibri"/>
              <a:sym typeface="Calibri"/>
            </a:endParaRPr>
          </a:p>
        </p:txBody>
      </p:sp>
      <p:sp>
        <p:nvSpPr>
          <p:cNvPr id="567" name="Google Shape;567;p28"/>
          <p:cNvSpPr/>
          <p:nvPr/>
        </p:nvSpPr>
        <p:spPr>
          <a:xfrm>
            <a:off x="1023621" y="4753496"/>
            <a:ext cx="5140933" cy="433388"/>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What did it decide on its own?</a:t>
            </a:r>
            <a:endParaRPr b="0" i="0" sz="2400" u="none" cap="none" strike="noStrike">
              <a:solidFill>
                <a:schemeClr val="dk1"/>
              </a:solidFill>
              <a:latin typeface="Calibri"/>
              <a:ea typeface="Calibri"/>
              <a:cs typeface="Calibri"/>
              <a:sym typeface="Calibri"/>
            </a:endParaRPr>
          </a:p>
        </p:txBody>
      </p:sp>
      <p:sp>
        <p:nvSpPr>
          <p:cNvPr id="568" name="Google Shape;568;p28"/>
          <p:cNvSpPr/>
          <p:nvPr/>
        </p:nvSpPr>
        <p:spPr>
          <a:xfrm>
            <a:off x="1187196" y="5263083"/>
            <a:ext cx="4813782" cy="678061"/>
          </a:xfrm>
          <a:prstGeom prst="rect">
            <a:avLst/>
          </a:prstGeom>
          <a:noFill/>
          <a:ln>
            <a:noFill/>
          </a:ln>
        </p:spPr>
        <p:txBody>
          <a:bodyPr anchorCtr="0" anchor="t" bIns="25400" lIns="25400" spcFirstLastPara="1" rIns="25400" wrap="square" tIns="25400">
            <a:noAutofit/>
          </a:bodyPr>
          <a:lstStyle/>
          <a:p>
            <a:pPr indent="0" lvl="0" marL="0" marR="0" rtl="0" algn="ctr">
              <a:lnSpc>
                <a:spcPct val="106667"/>
              </a:lnSpc>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Point to the moment it did something you never explicitly scripted.</a:t>
            </a:r>
            <a:endParaRPr b="0" i="0" sz="1800" u="none" cap="none" strike="noStrike">
              <a:solidFill>
                <a:schemeClr val="dk1"/>
              </a:solidFill>
              <a:latin typeface="Calibri"/>
              <a:ea typeface="Calibri"/>
              <a:cs typeface="Calibri"/>
              <a:sym typeface="Calibri"/>
            </a:endParaRPr>
          </a:p>
        </p:txBody>
      </p:sp>
      <p:sp>
        <p:nvSpPr>
          <p:cNvPr id="569" name="Google Shape;569;p28"/>
          <p:cNvSpPr/>
          <p:nvPr/>
        </p:nvSpPr>
        <p:spPr>
          <a:xfrm>
            <a:off x="6502375" y="3553346"/>
            <a:ext cx="5283175" cy="2692598"/>
          </a:xfrm>
          <a:prstGeom prst="roundRect">
            <a:avLst>
              <a:gd fmla="val 4952"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8"/>
          <p:cNvSpPr/>
          <p:nvPr/>
        </p:nvSpPr>
        <p:spPr>
          <a:xfrm>
            <a:off x="6502375" y="3553346"/>
            <a:ext cx="5283175" cy="57150"/>
          </a:xfrm>
          <a:custGeom>
            <a:rect b="b" l="l" r="r" t="t"/>
            <a:pathLst>
              <a:path extrusionOk="0" h="57150" w="5283175">
                <a:moveTo>
                  <a:pt x="28575" y="0"/>
                </a:moveTo>
                <a:lnTo>
                  <a:pt x="5254600" y="0"/>
                </a:lnTo>
                <a:cubicBezTo>
                  <a:pt x="5262179" y="0"/>
                  <a:pt x="5269447" y="3011"/>
                  <a:pt x="5274806" y="8369"/>
                </a:cubicBezTo>
                <a:cubicBezTo>
                  <a:pt x="5280164" y="13728"/>
                  <a:pt x="5283175" y="20996"/>
                  <a:pt x="5283175" y="28575"/>
                </a:cubicBezTo>
                <a:lnTo>
                  <a:pt x="5283175"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28"/>
          <p:cNvSpPr/>
          <p:nvPr/>
        </p:nvSpPr>
        <p:spPr>
          <a:xfrm>
            <a:off x="6573496" y="3972446"/>
            <a:ext cx="5140933" cy="647700"/>
          </a:xfrm>
          <a:prstGeom prst="rect">
            <a:avLst/>
          </a:prstGeom>
          <a:noFill/>
          <a:ln>
            <a:noFill/>
          </a:ln>
        </p:spPr>
        <p:txBody>
          <a:bodyPr anchorCtr="0" anchor="t" bIns="25400" lIns="25400" spcFirstLastPara="1" rIns="25400" wrap="square" tIns="25400">
            <a:noAutofit/>
          </a:bodyPr>
          <a:lstStyle/>
          <a:p>
            <a:pPr indent="0" lvl="0" marL="0" marR="0" rtl="0" algn="ctr">
              <a:lnSpc>
                <a:spcPct val="76647"/>
              </a:lnSpc>
              <a:spcBef>
                <a:spcPts val="0"/>
              </a:spcBef>
              <a:spcAft>
                <a:spcPts val="0"/>
              </a:spcAft>
              <a:buClr>
                <a:srgbClr val="2D2D2D"/>
              </a:buClr>
              <a:buSzPts val="4800"/>
              <a:buFont typeface="DM Sans"/>
              <a:buNone/>
            </a:pPr>
            <a:r>
              <a:rPr b="0" i="0" lang="en-US" sz="4800" u="none" cap="none" strike="noStrike">
                <a:solidFill>
                  <a:srgbClr val="2D2D2D"/>
                </a:solidFill>
                <a:latin typeface="DM Sans"/>
                <a:ea typeface="DM Sans"/>
                <a:cs typeface="DM Sans"/>
                <a:sym typeface="DM Sans"/>
              </a:rPr>
              <a:t>🤝</a:t>
            </a:r>
            <a:endParaRPr b="0" i="0" sz="4800" u="none" cap="none" strike="noStrike">
              <a:solidFill>
                <a:schemeClr val="dk1"/>
              </a:solidFill>
              <a:latin typeface="Calibri"/>
              <a:ea typeface="Calibri"/>
              <a:cs typeface="Calibri"/>
              <a:sym typeface="Calibri"/>
            </a:endParaRPr>
          </a:p>
        </p:txBody>
      </p:sp>
      <p:sp>
        <p:nvSpPr>
          <p:cNvPr id="572" name="Google Shape;572;p28"/>
          <p:cNvSpPr/>
          <p:nvPr/>
        </p:nvSpPr>
        <p:spPr>
          <a:xfrm>
            <a:off x="6573496" y="4753496"/>
            <a:ext cx="5140933" cy="433388"/>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Would you let it send?</a:t>
            </a:r>
            <a:endParaRPr b="0" i="0" sz="2400" u="none" cap="none" strike="noStrike">
              <a:solidFill>
                <a:schemeClr val="dk1"/>
              </a:solidFill>
              <a:latin typeface="Calibri"/>
              <a:ea typeface="Calibri"/>
              <a:cs typeface="Calibri"/>
              <a:sym typeface="Calibri"/>
            </a:endParaRPr>
          </a:p>
        </p:txBody>
      </p:sp>
      <p:sp>
        <p:nvSpPr>
          <p:cNvPr id="573" name="Google Shape;573;p28"/>
          <p:cNvSpPr/>
          <p:nvPr/>
        </p:nvSpPr>
        <p:spPr>
          <a:xfrm>
            <a:off x="6737072" y="5263083"/>
            <a:ext cx="4813782" cy="678061"/>
          </a:xfrm>
          <a:prstGeom prst="rect">
            <a:avLst/>
          </a:prstGeom>
          <a:noFill/>
          <a:ln>
            <a:noFill/>
          </a:ln>
        </p:spPr>
        <p:txBody>
          <a:bodyPr anchorCtr="0" anchor="t" bIns="25400" lIns="25400" spcFirstLastPara="1" rIns="25400" wrap="square" tIns="25400">
            <a:noAutofit/>
          </a:bodyPr>
          <a:lstStyle/>
          <a:p>
            <a:pPr indent="0" lvl="0" marL="0" marR="0" rtl="0" algn="ctr">
              <a:lnSpc>
                <a:spcPct val="106667"/>
              </a:lnSpc>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Be honest. What would have to be true before you'd take your hand off it?</a:t>
            </a:r>
            <a:endParaRPr b="0" i="0" sz="1800" u="none" cap="none" strike="noStrike">
              <a:solidFill>
                <a:schemeClr val="dk1"/>
              </a:solidFill>
              <a:latin typeface="Calibri"/>
              <a:ea typeface="Calibri"/>
              <a:cs typeface="Calibri"/>
              <a:sym typeface="Calibri"/>
            </a:endParaRPr>
          </a:p>
        </p:txBody>
      </p:sp>
      <p:sp>
        <p:nvSpPr>
          <p:cNvPr id="574" name="Google Shape;574;p28"/>
          <p:cNvSpPr/>
          <p:nvPr/>
        </p:nvSpPr>
        <p:spPr>
          <a:xfrm>
            <a:off x="12052250" y="3553346"/>
            <a:ext cx="5283250" cy="2692598"/>
          </a:xfrm>
          <a:prstGeom prst="roundRect">
            <a:avLst>
              <a:gd fmla="val 4952"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28"/>
          <p:cNvSpPr/>
          <p:nvPr/>
        </p:nvSpPr>
        <p:spPr>
          <a:xfrm>
            <a:off x="12052250" y="3553346"/>
            <a:ext cx="5283250" cy="57150"/>
          </a:xfrm>
          <a:custGeom>
            <a:rect b="b" l="l" r="r" t="t"/>
            <a:pathLst>
              <a:path extrusionOk="0" h="57150" w="5283250">
                <a:moveTo>
                  <a:pt x="28575" y="0"/>
                </a:moveTo>
                <a:lnTo>
                  <a:pt x="5254675" y="0"/>
                </a:lnTo>
                <a:cubicBezTo>
                  <a:pt x="5262254" y="0"/>
                  <a:pt x="5269522" y="3011"/>
                  <a:pt x="5274881" y="8369"/>
                </a:cubicBezTo>
                <a:cubicBezTo>
                  <a:pt x="5280239" y="13728"/>
                  <a:pt x="5283250" y="20996"/>
                  <a:pt x="5283250" y="28575"/>
                </a:cubicBezTo>
                <a:lnTo>
                  <a:pt x="5283250"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28"/>
          <p:cNvSpPr/>
          <p:nvPr/>
        </p:nvSpPr>
        <p:spPr>
          <a:xfrm>
            <a:off x="12123368" y="3972446"/>
            <a:ext cx="5141015" cy="647700"/>
          </a:xfrm>
          <a:prstGeom prst="rect">
            <a:avLst/>
          </a:prstGeom>
          <a:noFill/>
          <a:ln>
            <a:noFill/>
          </a:ln>
        </p:spPr>
        <p:txBody>
          <a:bodyPr anchorCtr="0" anchor="t" bIns="25400" lIns="25400" spcFirstLastPara="1" rIns="25400" wrap="square" tIns="25400">
            <a:noAutofit/>
          </a:bodyPr>
          <a:lstStyle/>
          <a:p>
            <a:pPr indent="0" lvl="0" marL="0" marR="0" rtl="0" algn="ctr">
              <a:lnSpc>
                <a:spcPct val="76647"/>
              </a:lnSpc>
              <a:spcBef>
                <a:spcPts val="0"/>
              </a:spcBef>
              <a:spcAft>
                <a:spcPts val="0"/>
              </a:spcAft>
              <a:buClr>
                <a:srgbClr val="2D2D2D"/>
              </a:buClr>
              <a:buSzPts val="4800"/>
              <a:buFont typeface="DM Sans"/>
              <a:buNone/>
            </a:pPr>
            <a:r>
              <a:rPr b="0" i="0" lang="en-US" sz="4800" u="none" cap="none" strike="noStrike">
                <a:solidFill>
                  <a:srgbClr val="2D2D2D"/>
                </a:solidFill>
                <a:latin typeface="DM Sans"/>
                <a:ea typeface="DM Sans"/>
                <a:cs typeface="DM Sans"/>
                <a:sym typeface="DM Sans"/>
              </a:rPr>
              <a:t>📌</a:t>
            </a:r>
            <a:endParaRPr b="0" i="0" sz="4800" u="none" cap="none" strike="noStrike">
              <a:solidFill>
                <a:schemeClr val="dk1"/>
              </a:solidFill>
              <a:latin typeface="Calibri"/>
              <a:ea typeface="Calibri"/>
              <a:cs typeface="Calibri"/>
              <a:sym typeface="Calibri"/>
            </a:endParaRPr>
          </a:p>
        </p:txBody>
      </p:sp>
      <p:sp>
        <p:nvSpPr>
          <p:cNvPr id="577" name="Google Shape;577;p28"/>
          <p:cNvSpPr/>
          <p:nvPr/>
        </p:nvSpPr>
        <p:spPr>
          <a:xfrm>
            <a:off x="12123368" y="4753496"/>
            <a:ext cx="5141015" cy="433388"/>
          </a:xfrm>
          <a:prstGeom prst="rect">
            <a:avLst/>
          </a:prstGeom>
          <a:noFill/>
          <a:ln>
            <a:noFill/>
          </a:ln>
        </p:spPr>
        <p:txBody>
          <a:bodyPr anchorCtr="0" anchor="t" bIns="25400" lIns="25400" spcFirstLastPara="1" rIns="25400" wrap="square" tIns="25400">
            <a:noAutofit/>
          </a:bodyPr>
          <a:lstStyle/>
          <a:p>
            <a:pPr indent="0" lvl="0" marL="0" marR="0" rtl="0" algn="ctr">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Where would you point it next?</a:t>
            </a:r>
            <a:endParaRPr b="0" i="0" sz="2400" u="none" cap="none" strike="noStrike">
              <a:solidFill>
                <a:schemeClr val="dk1"/>
              </a:solidFill>
              <a:latin typeface="Calibri"/>
              <a:ea typeface="Calibri"/>
              <a:cs typeface="Calibri"/>
              <a:sym typeface="Calibri"/>
            </a:endParaRPr>
          </a:p>
        </p:txBody>
      </p:sp>
      <p:sp>
        <p:nvSpPr>
          <p:cNvPr id="578" name="Google Shape;578;p28"/>
          <p:cNvSpPr/>
          <p:nvPr/>
        </p:nvSpPr>
        <p:spPr>
          <a:xfrm>
            <a:off x="12286946" y="5263083"/>
            <a:ext cx="4813859" cy="678061"/>
          </a:xfrm>
          <a:prstGeom prst="rect">
            <a:avLst/>
          </a:prstGeom>
          <a:noFill/>
          <a:ln>
            <a:noFill/>
          </a:ln>
        </p:spPr>
        <p:txBody>
          <a:bodyPr anchorCtr="0" anchor="t" bIns="25400" lIns="25400" spcFirstLastPara="1" rIns="25400" wrap="square" tIns="25400">
            <a:noAutofit/>
          </a:bodyPr>
          <a:lstStyle/>
          <a:p>
            <a:pPr indent="0" lvl="0" marL="0" marR="0" rtl="0" algn="ctr">
              <a:lnSpc>
                <a:spcPct val="106667"/>
              </a:lnSpc>
              <a:spcBef>
                <a:spcPts val="0"/>
              </a:spcBef>
              <a:spcAft>
                <a:spcPts val="0"/>
              </a:spcAft>
              <a:buClr>
                <a:srgbClr val="6B7280"/>
              </a:buClr>
              <a:buSzPts val="1800"/>
              <a:buFont typeface="DM Sans"/>
              <a:buNone/>
            </a:pPr>
            <a:r>
              <a:rPr b="0" i="1" lang="en-US" sz="1800" u="none" cap="none" strike="noStrike">
                <a:solidFill>
                  <a:srgbClr val="6B7280"/>
                </a:solidFill>
                <a:latin typeface="DM Sans"/>
                <a:ea typeface="DM Sans"/>
                <a:cs typeface="DM Sans"/>
                <a:sym typeface="DM Sans"/>
              </a:rPr>
              <a:t>One task in your own week that fits this shape.</a:t>
            </a:r>
            <a:endParaRPr b="0" i="0" sz="1800" u="none" cap="none" strike="noStrike">
              <a:solidFill>
                <a:schemeClr val="dk1"/>
              </a:solidFill>
              <a:latin typeface="Calibri"/>
              <a:ea typeface="Calibri"/>
              <a:cs typeface="Calibri"/>
              <a:sym typeface="Calibri"/>
            </a:endParaRPr>
          </a:p>
        </p:txBody>
      </p:sp>
      <p:sp>
        <p:nvSpPr>
          <p:cNvPr id="579" name="Google Shape;579;p28"/>
          <p:cNvSpPr/>
          <p:nvPr/>
        </p:nvSpPr>
        <p:spPr>
          <a:xfrm>
            <a:off x="952500" y="7597229"/>
            <a:ext cx="16383000" cy="868635"/>
          </a:xfrm>
          <a:prstGeom prst="roundRect">
            <a:avLst>
              <a:gd fmla="val 8772" name="adj"/>
            </a:avLst>
          </a:prstGeom>
          <a:solidFill>
            <a:srgbClr val="E8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28"/>
          <p:cNvSpPr/>
          <p:nvPr/>
        </p:nvSpPr>
        <p:spPr>
          <a:xfrm>
            <a:off x="952500" y="7597229"/>
            <a:ext cx="57150" cy="868635"/>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28"/>
          <p:cNvSpPr/>
          <p:nvPr/>
        </p:nvSpPr>
        <p:spPr>
          <a:xfrm>
            <a:off x="1314450" y="7844879"/>
            <a:ext cx="16207740" cy="411435"/>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1B2A4A"/>
              </a:buClr>
              <a:buSzPts val="2100"/>
              <a:buFont typeface="DM Sans"/>
              <a:buNone/>
            </a:pPr>
            <a:r>
              <a:rPr b="1" i="0" lang="en-US" sz="2100" u="none" cap="none" strike="noStrike">
                <a:solidFill>
                  <a:srgbClr val="1B2A4A"/>
                </a:solidFill>
                <a:latin typeface="DM Sans"/>
                <a:ea typeface="DM Sans"/>
                <a:cs typeface="DM Sans"/>
                <a:sym typeface="DM Sans"/>
              </a:rPr>
              <a:t>The real takeaway: </a:t>
            </a:r>
            <a:r>
              <a:rPr b="0" i="0" lang="en-US" sz="2100" u="none" cap="none" strike="noStrike">
                <a:solidFill>
                  <a:srgbClr val="2D2D2D"/>
                </a:solidFill>
                <a:latin typeface="DM Sans"/>
                <a:ea typeface="DM Sans"/>
                <a:cs typeface="DM Sans"/>
                <a:sym typeface="DM Sans"/>
              </a:rPr>
              <a:t>you wrote fewer steps this round, not more. You described a goal and handed over the path.</a:t>
            </a:r>
            <a:endParaRPr b="0" i="0" sz="2100" u="none" cap="none" strike="noStrike">
              <a:solidFill>
                <a:schemeClr val="dk1"/>
              </a:solidFill>
              <a:latin typeface="Calibri"/>
              <a:ea typeface="Calibri"/>
              <a:cs typeface="Calibri"/>
              <a:sym typeface="Calibri"/>
            </a:endParaRPr>
          </a:p>
        </p:txBody>
      </p:sp>
      <p:sp>
        <p:nvSpPr>
          <p:cNvPr id="582" name="Google Shape;582;p28"/>
          <p:cNvSpPr/>
          <p:nvPr/>
        </p:nvSpPr>
        <p:spPr>
          <a:xfrm>
            <a:off x="952500" y="8618265"/>
            <a:ext cx="16383000" cy="906735"/>
          </a:xfrm>
          <a:prstGeom prst="roundRect">
            <a:avLst>
              <a:gd fmla="val 8404" name="adj"/>
            </a:avLst>
          </a:prstGeom>
          <a:solidFill>
            <a:srgbClr val="1B2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28"/>
          <p:cNvSpPr/>
          <p:nvPr/>
        </p:nvSpPr>
        <p:spPr>
          <a:xfrm>
            <a:off x="1295400" y="8923065"/>
            <a:ext cx="1591270" cy="358080"/>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TRANSITION</a:t>
            </a:r>
            <a:endParaRPr b="0" i="0" sz="1800" u="none" cap="none" strike="noStrike">
              <a:solidFill>
                <a:schemeClr val="dk1"/>
              </a:solidFill>
              <a:latin typeface="Calibri"/>
              <a:ea typeface="Calibri"/>
              <a:cs typeface="Calibri"/>
              <a:sym typeface="Calibri"/>
            </a:endParaRPr>
          </a:p>
        </p:txBody>
      </p:sp>
      <p:sp>
        <p:nvSpPr>
          <p:cNvPr id="584" name="Google Shape;584;p28"/>
          <p:cNvSpPr/>
          <p:nvPr/>
        </p:nvSpPr>
        <p:spPr>
          <a:xfrm>
            <a:off x="2932509" y="8884965"/>
            <a:ext cx="11213217" cy="411435"/>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FFFFFF"/>
              </a:buClr>
              <a:buSzPts val="2100"/>
              <a:buFont typeface="DM Sans"/>
              <a:buNone/>
            </a:pPr>
            <a:r>
              <a:rPr b="0" i="1" lang="en-US" sz="2100" u="none" cap="none" strike="noStrike">
                <a:solidFill>
                  <a:srgbClr val="FFFFFF"/>
                </a:solidFill>
                <a:latin typeface="DM Sans"/>
                <a:ea typeface="DM Sans"/>
                <a:cs typeface="DM Sans"/>
                <a:sym typeface="DM Sans"/>
              </a:rPr>
              <a:t>Which raises the only question that matters: when does a human stay in the loop?</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589" name="Shape 589"/>
        <p:cNvGrpSpPr/>
        <p:nvPr/>
      </p:nvGrpSpPr>
      <p:grpSpPr>
        <a:xfrm>
          <a:off x="0" y="0"/>
          <a:ext cx="0" cy="0"/>
          <a:chOff x="0" y="0"/>
          <a:chExt cx="0" cy="0"/>
        </a:xfrm>
      </p:grpSpPr>
      <p:sp>
        <p:nvSpPr>
          <p:cNvPr id="590" name="Google Shape;590;p29"/>
          <p:cNvSpPr/>
          <p:nvPr/>
        </p:nvSpPr>
        <p:spPr>
          <a:xfrm>
            <a:off x="952500" y="838200"/>
            <a:ext cx="6264645"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What to Remember</a:t>
            </a:r>
            <a:endParaRPr b="0" i="0" sz="4800" u="none" cap="none" strike="noStrike">
              <a:solidFill>
                <a:schemeClr val="dk1"/>
              </a:solidFill>
              <a:latin typeface="Calibri"/>
              <a:ea typeface="Calibri"/>
              <a:cs typeface="Calibri"/>
              <a:sym typeface="Calibri"/>
            </a:endParaRPr>
          </a:p>
        </p:txBody>
      </p:sp>
      <p:sp>
        <p:nvSpPr>
          <p:cNvPr id="591" name="Google Shape;591;p29"/>
          <p:cNvSpPr/>
          <p:nvPr/>
        </p:nvSpPr>
        <p:spPr>
          <a:xfrm>
            <a:off x="952500" y="1554435"/>
            <a:ext cx="6264645"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Four ideas to take with you.</a:t>
            </a:r>
            <a:endParaRPr b="0" i="0" sz="3000" u="none" cap="none" strike="noStrike">
              <a:solidFill>
                <a:schemeClr val="dk1"/>
              </a:solidFill>
              <a:latin typeface="Calibri"/>
              <a:ea typeface="Calibri"/>
              <a:cs typeface="Calibri"/>
              <a:sym typeface="Calibri"/>
            </a:endParaRPr>
          </a:p>
        </p:txBody>
      </p:sp>
      <p:sp>
        <p:nvSpPr>
          <p:cNvPr id="592" name="Google Shape;592;p29"/>
          <p:cNvSpPr/>
          <p:nvPr/>
        </p:nvSpPr>
        <p:spPr>
          <a:xfrm>
            <a:off x="952500" y="2506935"/>
            <a:ext cx="16383000" cy="1162050"/>
          </a:xfrm>
          <a:prstGeom prst="roundRect">
            <a:avLst>
              <a:gd fmla="val 1147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9"/>
          <p:cNvSpPr/>
          <p:nvPr/>
        </p:nvSpPr>
        <p:spPr>
          <a:xfrm>
            <a:off x="1219200" y="2716485"/>
            <a:ext cx="742950" cy="742950"/>
          </a:xfrm>
          <a:prstGeom prst="roundRect">
            <a:avLst>
              <a:gd fmla="val 17949" name="adj"/>
            </a:avLst>
          </a:prstGeom>
          <a:solidFill>
            <a:srgbClr val="E8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9"/>
          <p:cNvSpPr/>
          <p:nvPr/>
        </p:nvSpPr>
        <p:spPr>
          <a:xfrm>
            <a:off x="1181100" y="2716485"/>
            <a:ext cx="819150" cy="78105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2D2D2D"/>
              </a:buClr>
              <a:buSzPts val="3000"/>
              <a:buFont typeface="DM Sans"/>
              <a:buNone/>
            </a:pPr>
            <a:r>
              <a:rPr b="0" i="0" lang="en-US" sz="3000" u="none" cap="none" strike="noStrike">
                <a:solidFill>
                  <a:srgbClr val="2D2D2D"/>
                </a:solidFill>
                <a:latin typeface="DM Sans"/>
                <a:ea typeface="DM Sans"/>
                <a:cs typeface="DM Sans"/>
                <a:sym typeface="DM Sans"/>
              </a:rPr>
              <a:t>🔁</a:t>
            </a:r>
            <a:endParaRPr b="0" i="0" sz="3000" u="none" cap="none" strike="noStrike">
              <a:solidFill>
                <a:schemeClr val="dk1"/>
              </a:solidFill>
              <a:latin typeface="Calibri"/>
              <a:ea typeface="Calibri"/>
              <a:cs typeface="Calibri"/>
              <a:sym typeface="Calibri"/>
            </a:endParaRPr>
          </a:p>
        </p:txBody>
      </p:sp>
      <p:sp>
        <p:nvSpPr>
          <p:cNvPr id="595" name="Google Shape;595;p29"/>
          <p:cNvSpPr/>
          <p:nvPr/>
        </p:nvSpPr>
        <p:spPr>
          <a:xfrm>
            <a:off x="2228850" y="2735089"/>
            <a:ext cx="16323945" cy="3857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2100"/>
              <a:buFont typeface="DM Sans"/>
              <a:buNone/>
            </a:pPr>
            <a:r>
              <a:rPr b="1" i="0" lang="en-US" sz="2100" u="none" cap="none" strike="noStrike">
                <a:solidFill>
                  <a:srgbClr val="1B2A4A"/>
                </a:solidFill>
                <a:latin typeface="DM Sans"/>
                <a:ea typeface="DM Sans"/>
                <a:cs typeface="DM Sans"/>
                <a:sym typeface="DM Sans"/>
              </a:rPr>
              <a:t>Automate repetition</a:t>
            </a:r>
            <a:endParaRPr b="0" i="0" sz="2100" u="none" cap="none" strike="noStrike">
              <a:solidFill>
                <a:schemeClr val="dk1"/>
              </a:solidFill>
              <a:latin typeface="Calibri"/>
              <a:ea typeface="Calibri"/>
              <a:cs typeface="Calibri"/>
              <a:sym typeface="Calibri"/>
            </a:endParaRPr>
          </a:p>
        </p:txBody>
      </p:sp>
      <p:sp>
        <p:nvSpPr>
          <p:cNvPr id="596" name="Google Shape;596;p29"/>
          <p:cNvSpPr/>
          <p:nvPr/>
        </p:nvSpPr>
        <p:spPr>
          <a:xfrm>
            <a:off x="2228850" y="3130376"/>
            <a:ext cx="8225574" cy="338138"/>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Annoying small tasks first. Impressive ones later, with more confidence.</a:t>
            </a:r>
            <a:endParaRPr b="0" i="0" sz="1800" u="none" cap="none" strike="noStrike">
              <a:solidFill>
                <a:schemeClr val="dk1"/>
              </a:solidFill>
              <a:latin typeface="Calibri"/>
              <a:ea typeface="Calibri"/>
              <a:cs typeface="Calibri"/>
              <a:sym typeface="Calibri"/>
            </a:endParaRPr>
          </a:p>
        </p:txBody>
      </p:sp>
      <p:sp>
        <p:nvSpPr>
          <p:cNvPr id="597" name="Google Shape;597;p29"/>
          <p:cNvSpPr/>
          <p:nvPr/>
        </p:nvSpPr>
        <p:spPr>
          <a:xfrm>
            <a:off x="1219200" y="3878535"/>
            <a:ext cx="742950" cy="742950"/>
          </a:xfrm>
          <a:prstGeom prst="roundRect">
            <a:avLst>
              <a:gd fmla="val 17949" name="adj"/>
            </a:avLst>
          </a:prstGeom>
          <a:solidFill>
            <a:srgbClr val="E8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9"/>
          <p:cNvSpPr/>
          <p:nvPr/>
        </p:nvSpPr>
        <p:spPr>
          <a:xfrm>
            <a:off x="1181100" y="3878535"/>
            <a:ext cx="819150" cy="78105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2D2D2D"/>
              </a:buClr>
              <a:buSzPts val="3000"/>
              <a:buFont typeface="DM Sans"/>
              <a:buNone/>
            </a:pPr>
            <a:r>
              <a:rPr b="0" i="0" lang="en-US" sz="3000" u="none" cap="none" strike="noStrike">
                <a:solidFill>
                  <a:srgbClr val="2D2D2D"/>
                </a:solidFill>
                <a:latin typeface="DM Sans"/>
                <a:ea typeface="DM Sans"/>
                <a:cs typeface="DM Sans"/>
                <a:sym typeface="DM Sans"/>
              </a:rPr>
              <a:t>🗺️</a:t>
            </a:r>
            <a:endParaRPr b="0" i="0" sz="3000" u="none" cap="none" strike="noStrike">
              <a:solidFill>
                <a:schemeClr val="dk1"/>
              </a:solidFill>
              <a:latin typeface="Calibri"/>
              <a:ea typeface="Calibri"/>
              <a:cs typeface="Calibri"/>
              <a:sym typeface="Calibri"/>
            </a:endParaRPr>
          </a:p>
        </p:txBody>
      </p:sp>
      <p:sp>
        <p:nvSpPr>
          <p:cNvPr id="599" name="Google Shape;599;p29"/>
          <p:cNvSpPr/>
          <p:nvPr/>
        </p:nvSpPr>
        <p:spPr>
          <a:xfrm>
            <a:off x="2228850" y="3897139"/>
            <a:ext cx="16323945" cy="3857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2100"/>
              <a:buFont typeface="DM Sans"/>
              <a:buNone/>
            </a:pPr>
            <a:r>
              <a:rPr b="1" i="0" lang="en-US" sz="2100" u="none" cap="none" strike="noStrike">
                <a:solidFill>
                  <a:srgbClr val="1B2A4A"/>
                </a:solidFill>
                <a:latin typeface="DM Sans"/>
                <a:ea typeface="DM Sans"/>
                <a:cs typeface="DM Sans"/>
                <a:sym typeface="DM Sans"/>
              </a:rPr>
              <a:t>Map before tools</a:t>
            </a:r>
            <a:endParaRPr b="0" i="0" sz="2100" u="none" cap="none" strike="noStrike">
              <a:solidFill>
                <a:schemeClr val="dk1"/>
              </a:solidFill>
              <a:latin typeface="Calibri"/>
              <a:ea typeface="Calibri"/>
              <a:cs typeface="Calibri"/>
              <a:sym typeface="Calibri"/>
            </a:endParaRPr>
          </a:p>
        </p:txBody>
      </p:sp>
      <p:sp>
        <p:nvSpPr>
          <p:cNvPr id="600" name="Google Shape;600;p29"/>
          <p:cNvSpPr/>
          <p:nvPr/>
        </p:nvSpPr>
        <p:spPr>
          <a:xfrm>
            <a:off x="2228850" y="4292426"/>
            <a:ext cx="7872532" cy="338138"/>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Plain English first, then click anything. Clarity is the cheapest debug.</a:t>
            </a:r>
            <a:endParaRPr b="0" i="0" sz="1800" u="none" cap="none" strike="noStrike">
              <a:solidFill>
                <a:schemeClr val="dk1"/>
              </a:solidFill>
              <a:latin typeface="Calibri"/>
              <a:ea typeface="Calibri"/>
              <a:cs typeface="Calibri"/>
              <a:sym typeface="Calibri"/>
            </a:endParaRPr>
          </a:p>
        </p:txBody>
      </p:sp>
      <p:sp>
        <p:nvSpPr>
          <p:cNvPr id="601" name="Google Shape;601;p29"/>
          <p:cNvSpPr/>
          <p:nvPr/>
        </p:nvSpPr>
        <p:spPr>
          <a:xfrm>
            <a:off x="952500" y="4831035"/>
            <a:ext cx="16383000" cy="1162050"/>
          </a:xfrm>
          <a:prstGeom prst="roundRect">
            <a:avLst>
              <a:gd fmla="val 1147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29"/>
          <p:cNvSpPr/>
          <p:nvPr/>
        </p:nvSpPr>
        <p:spPr>
          <a:xfrm>
            <a:off x="1219200" y="5040585"/>
            <a:ext cx="742950" cy="742950"/>
          </a:xfrm>
          <a:prstGeom prst="roundRect">
            <a:avLst>
              <a:gd fmla="val 17949" name="adj"/>
            </a:avLst>
          </a:prstGeom>
          <a:solidFill>
            <a:srgbClr val="E8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9"/>
          <p:cNvSpPr/>
          <p:nvPr/>
        </p:nvSpPr>
        <p:spPr>
          <a:xfrm>
            <a:off x="1181100" y="5040585"/>
            <a:ext cx="819150" cy="78105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2D2D2D"/>
              </a:buClr>
              <a:buSzPts val="3000"/>
              <a:buFont typeface="DM Sans"/>
              <a:buNone/>
            </a:pPr>
            <a:r>
              <a:rPr b="0" i="0" lang="en-US" sz="3000" u="none" cap="none" strike="noStrike">
                <a:solidFill>
                  <a:srgbClr val="2D2D2D"/>
                </a:solidFill>
                <a:latin typeface="DM Sans"/>
                <a:ea typeface="DM Sans"/>
                <a:cs typeface="DM Sans"/>
                <a:sym typeface="DM Sans"/>
              </a:rPr>
              <a:t>🎯</a:t>
            </a:r>
            <a:endParaRPr b="0" i="0" sz="3000" u="none" cap="none" strike="noStrike">
              <a:solidFill>
                <a:schemeClr val="dk1"/>
              </a:solidFill>
              <a:latin typeface="Calibri"/>
              <a:ea typeface="Calibri"/>
              <a:cs typeface="Calibri"/>
              <a:sym typeface="Calibri"/>
            </a:endParaRPr>
          </a:p>
        </p:txBody>
      </p:sp>
      <p:sp>
        <p:nvSpPr>
          <p:cNvPr id="604" name="Google Shape;604;p29"/>
          <p:cNvSpPr/>
          <p:nvPr/>
        </p:nvSpPr>
        <p:spPr>
          <a:xfrm>
            <a:off x="2228850" y="5059189"/>
            <a:ext cx="16323945" cy="3857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2100"/>
              <a:buFont typeface="DM Sans"/>
              <a:buNone/>
            </a:pPr>
            <a:r>
              <a:rPr b="1" i="0" lang="en-US" sz="2100" u="none" cap="none" strike="noStrike">
                <a:solidFill>
                  <a:srgbClr val="1B2A4A"/>
                </a:solidFill>
                <a:latin typeface="DM Sans"/>
                <a:ea typeface="DM Sans"/>
                <a:cs typeface="DM Sans"/>
                <a:sym typeface="DM Sans"/>
              </a:rPr>
              <a:t>Add AI narrowly</a:t>
            </a:r>
            <a:endParaRPr b="0" i="0" sz="2100" u="none" cap="none" strike="noStrike">
              <a:solidFill>
                <a:schemeClr val="dk1"/>
              </a:solidFill>
              <a:latin typeface="Calibri"/>
              <a:ea typeface="Calibri"/>
              <a:cs typeface="Calibri"/>
              <a:sym typeface="Calibri"/>
            </a:endParaRPr>
          </a:p>
        </p:txBody>
      </p:sp>
      <p:sp>
        <p:nvSpPr>
          <p:cNvPr id="605" name="Google Shape;605;p29"/>
          <p:cNvSpPr/>
          <p:nvPr/>
        </p:nvSpPr>
        <p:spPr>
          <a:xfrm>
            <a:off x="2228850" y="5454476"/>
            <a:ext cx="7754332" cy="338138"/>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One job per step. Specific output format. Pipe results downstream.</a:t>
            </a:r>
            <a:endParaRPr b="0" i="0" sz="1800" u="none" cap="none" strike="noStrike">
              <a:solidFill>
                <a:schemeClr val="dk1"/>
              </a:solidFill>
              <a:latin typeface="Calibri"/>
              <a:ea typeface="Calibri"/>
              <a:cs typeface="Calibri"/>
              <a:sym typeface="Calibri"/>
            </a:endParaRPr>
          </a:p>
        </p:txBody>
      </p:sp>
      <p:sp>
        <p:nvSpPr>
          <p:cNvPr id="606" name="Google Shape;606;p29"/>
          <p:cNvSpPr/>
          <p:nvPr/>
        </p:nvSpPr>
        <p:spPr>
          <a:xfrm>
            <a:off x="1219200" y="6202635"/>
            <a:ext cx="742950" cy="742950"/>
          </a:xfrm>
          <a:prstGeom prst="roundRect">
            <a:avLst>
              <a:gd fmla="val 17949" name="adj"/>
            </a:avLst>
          </a:prstGeom>
          <a:solidFill>
            <a:srgbClr val="E8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29"/>
          <p:cNvSpPr/>
          <p:nvPr/>
        </p:nvSpPr>
        <p:spPr>
          <a:xfrm>
            <a:off x="1181100" y="6202635"/>
            <a:ext cx="819150" cy="781050"/>
          </a:xfrm>
          <a:prstGeom prst="rect">
            <a:avLst/>
          </a:prstGeom>
          <a:noFill/>
          <a:ln>
            <a:noFill/>
          </a:ln>
        </p:spPr>
        <p:txBody>
          <a:bodyPr anchorCtr="0" anchor="ctr" bIns="25400" lIns="25400" spcFirstLastPara="1" rIns="25400" wrap="square" tIns="25400">
            <a:noAutofit/>
          </a:bodyPr>
          <a:lstStyle/>
          <a:p>
            <a:pPr indent="0" lvl="0" marL="0" marR="0" rtl="0" algn="ctr">
              <a:spcBef>
                <a:spcPts val="0"/>
              </a:spcBef>
              <a:spcAft>
                <a:spcPts val="0"/>
              </a:spcAft>
              <a:buClr>
                <a:srgbClr val="2D2D2D"/>
              </a:buClr>
              <a:buSzPts val="3000"/>
              <a:buFont typeface="DM Sans"/>
              <a:buNone/>
            </a:pPr>
            <a:r>
              <a:rPr b="0" i="0" lang="en-US" sz="3000" u="none" cap="none" strike="noStrike">
                <a:solidFill>
                  <a:srgbClr val="2D2D2D"/>
                </a:solidFill>
                <a:latin typeface="DM Sans"/>
                <a:ea typeface="DM Sans"/>
                <a:cs typeface="DM Sans"/>
                <a:sym typeface="DM Sans"/>
              </a:rPr>
              <a:t>🤖</a:t>
            </a:r>
            <a:endParaRPr b="0" i="0" sz="3000" u="none" cap="none" strike="noStrike">
              <a:solidFill>
                <a:schemeClr val="dk1"/>
              </a:solidFill>
              <a:latin typeface="Calibri"/>
              <a:ea typeface="Calibri"/>
              <a:cs typeface="Calibri"/>
              <a:sym typeface="Calibri"/>
            </a:endParaRPr>
          </a:p>
        </p:txBody>
      </p:sp>
      <p:sp>
        <p:nvSpPr>
          <p:cNvPr id="608" name="Google Shape;608;p29"/>
          <p:cNvSpPr/>
          <p:nvPr/>
        </p:nvSpPr>
        <p:spPr>
          <a:xfrm>
            <a:off x="2228850" y="6221239"/>
            <a:ext cx="16323945" cy="385763"/>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2100"/>
              <a:buFont typeface="DM Sans"/>
              <a:buNone/>
            </a:pPr>
            <a:r>
              <a:rPr b="1" i="0" lang="en-US" sz="2100" u="none" cap="none" strike="noStrike">
                <a:solidFill>
                  <a:srgbClr val="1B2A4A"/>
                </a:solidFill>
                <a:latin typeface="DM Sans"/>
                <a:ea typeface="DM Sans"/>
                <a:cs typeface="DM Sans"/>
                <a:sym typeface="DM Sans"/>
              </a:rPr>
              <a:t>Agentize only when flexibility matters</a:t>
            </a:r>
            <a:endParaRPr b="0" i="0" sz="2100" u="none" cap="none" strike="noStrike">
              <a:solidFill>
                <a:schemeClr val="dk1"/>
              </a:solidFill>
              <a:latin typeface="Calibri"/>
              <a:ea typeface="Calibri"/>
              <a:cs typeface="Calibri"/>
              <a:sym typeface="Calibri"/>
            </a:endParaRPr>
          </a:p>
        </p:txBody>
      </p:sp>
      <p:sp>
        <p:nvSpPr>
          <p:cNvPr id="609" name="Google Shape;609;p29"/>
          <p:cNvSpPr/>
          <p:nvPr/>
        </p:nvSpPr>
        <p:spPr>
          <a:xfrm>
            <a:off x="2228850" y="6616526"/>
            <a:ext cx="7975833" cy="338138"/>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If a workflow can do it, don't reach for an agent. Start with draft-only.</a:t>
            </a:r>
            <a:endParaRPr b="0" i="0" sz="1800" u="none" cap="none" strike="noStrike">
              <a:solidFill>
                <a:schemeClr val="dk1"/>
              </a:solidFill>
              <a:latin typeface="Calibri"/>
              <a:ea typeface="Calibri"/>
              <a:cs typeface="Calibri"/>
              <a:sym typeface="Calibri"/>
            </a:endParaRPr>
          </a:p>
        </p:txBody>
      </p:sp>
      <p:sp>
        <p:nvSpPr>
          <p:cNvPr id="610" name="Google Shape;610;p29"/>
          <p:cNvSpPr/>
          <p:nvPr/>
        </p:nvSpPr>
        <p:spPr>
          <a:xfrm>
            <a:off x="952500" y="8618265"/>
            <a:ext cx="16383000" cy="906735"/>
          </a:xfrm>
          <a:prstGeom prst="roundRect">
            <a:avLst>
              <a:gd fmla="val 8404" name="adj"/>
            </a:avLst>
          </a:prstGeom>
          <a:solidFill>
            <a:srgbClr val="1B2A4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9"/>
          <p:cNvSpPr/>
          <p:nvPr/>
        </p:nvSpPr>
        <p:spPr>
          <a:xfrm>
            <a:off x="1295400" y="8923065"/>
            <a:ext cx="1413890" cy="358080"/>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THIS WEEK</a:t>
            </a:r>
            <a:endParaRPr b="0" i="0" sz="1800" u="none" cap="none" strike="noStrike">
              <a:solidFill>
                <a:schemeClr val="dk1"/>
              </a:solidFill>
              <a:latin typeface="Calibri"/>
              <a:ea typeface="Calibri"/>
              <a:cs typeface="Calibri"/>
              <a:sym typeface="Calibri"/>
            </a:endParaRPr>
          </a:p>
        </p:txBody>
      </p:sp>
      <p:sp>
        <p:nvSpPr>
          <p:cNvPr id="612" name="Google Shape;612;p29"/>
          <p:cNvSpPr/>
          <p:nvPr/>
        </p:nvSpPr>
        <p:spPr>
          <a:xfrm>
            <a:off x="2771254" y="8884965"/>
            <a:ext cx="7620580" cy="411435"/>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FFFFFF"/>
              </a:buClr>
              <a:buSzPts val="2100"/>
              <a:buFont typeface="DM Sans"/>
              <a:buNone/>
            </a:pPr>
            <a:r>
              <a:rPr b="0" i="1" lang="en-US" sz="2100" u="none" cap="none" strike="noStrike">
                <a:solidFill>
                  <a:srgbClr val="FFFFFF"/>
                </a:solidFill>
                <a:latin typeface="DM Sans"/>
                <a:ea typeface="DM Sans"/>
                <a:cs typeface="DM Sans"/>
                <a:sym typeface="DM Sans"/>
              </a:rPr>
              <a:t>Pick one real workflow. Build the simplest useful version.</a:t>
            </a:r>
            <a:endParaRPr b="0" i="0" sz="21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617" name="Shape 617"/>
        <p:cNvGrpSpPr/>
        <p:nvPr/>
      </p:nvGrpSpPr>
      <p:grpSpPr>
        <a:xfrm>
          <a:off x="0" y="0"/>
          <a:ext cx="0" cy="0"/>
          <a:chOff x="0" y="0"/>
          <a:chExt cx="0" cy="0"/>
        </a:xfrm>
      </p:grpSpPr>
      <p:sp>
        <p:nvSpPr>
          <p:cNvPr id="618" name="Google Shape;618;p30"/>
          <p:cNvSpPr/>
          <p:nvPr/>
        </p:nvSpPr>
        <p:spPr>
          <a:xfrm>
            <a:off x="952500" y="609600"/>
            <a:ext cx="10580638"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Appendix — AI Step Prompt Pack</a:t>
            </a:r>
            <a:endParaRPr b="0" i="0" sz="4800" u="none" cap="none" strike="noStrike">
              <a:solidFill>
                <a:schemeClr val="dk1"/>
              </a:solidFill>
              <a:latin typeface="Calibri"/>
              <a:ea typeface="Calibri"/>
              <a:cs typeface="Calibri"/>
              <a:sym typeface="Calibri"/>
            </a:endParaRPr>
          </a:p>
        </p:txBody>
      </p:sp>
      <p:sp>
        <p:nvSpPr>
          <p:cNvPr id="619" name="Google Shape;619;p30"/>
          <p:cNvSpPr/>
          <p:nvPr/>
        </p:nvSpPr>
        <p:spPr>
          <a:xfrm>
            <a:off x="952500" y="1325835"/>
            <a:ext cx="10580638"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Copy, narrow, and paste into your AI step.</a:t>
            </a:r>
            <a:endParaRPr b="0" i="0" sz="3000" u="none" cap="none" strike="noStrike">
              <a:solidFill>
                <a:schemeClr val="dk1"/>
              </a:solidFill>
              <a:latin typeface="Calibri"/>
              <a:ea typeface="Calibri"/>
              <a:cs typeface="Calibri"/>
              <a:sym typeface="Calibri"/>
            </a:endParaRPr>
          </a:p>
        </p:txBody>
      </p:sp>
      <p:sp>
        <p:nvSpPr>
          <p:cNvPr id="620" name="Google Shape;620;p30"/>
          <p:cNvSpPr/>
          <p:nvPr/>
        </p:nvSpPr>
        <p:spPr>
          <a:xfrm>
            <a:off x="15700474" y="1254398"/>
            <a:ext cx="1635026" cy="566738"/>
          </a:xfrm>
          <a:prstGeom prst="roundRect">
            <a:avLst>
              <a:gd fmla="val 50000" name="adj"/>
            </a:avLst>
          </a:prstGeom>
          <a:solidFill>
            <a:srgbClr val="E8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0"/>
          <p:cNvSpPr/>
          <p:nvPr/>
        </p:nvSpPr>
        <p:spPr>
          <a:xfrm>
            <a:off x="15948124" y="1387748"/>
            <a:ext cx="1215926" cy="338137"/>
          </a:xfrm>
          <a:prstGeom prst="rect">
            <a:avLst/>
          </a:prstGeom>
          <a:noFill/>
          <a:ln>
            <a:noFill/>
          </a:ln>
        </p:spPr>
        <p:txBody>
          <a:bodyPr anchorCtr="0" anchor="ctr"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Reference</a:t>
            </a:r>
            <a:endParaRPr b="0" i="0" sz="1800" u="none" cap="none" strike="noStrike">
              <a:solidFill>
                <a:schemeClr val="dk1"/>
              </a:solidFill>
              <a:latin typeface="Calibri"/>
              <a:ea typeface="Calibri"/>
              <a:cs typeface="Calibri"/>
              <a:sym typeface="Calibri"/>
            </a:endParaRPr>
          </a:p>
        </p:txBody>
      </p:sp>
      <p:sp>
        <p:nvSpPr>
          <p:cNvPr id="622" name="Google Shape;622;p30"/>
          <p:cNvSpPr/>
          <p:nvPr/>
        </p:nvSpPr>
        <p:spPr>
          <a:xfrm>
            <a:off x="952500" y="2125935"/>
            <a:ext cx="8115300" cy="1727746"/>
          </a:xfrm>
          <a:prstGeom prst="roundRect">
            <a:avLst>
              <a:gd fmla="val 7718"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0"/>
          <p:cNvSpPr/>
          <p:nvPr/>
        </p:nvSpPr>
        <p:spPr>
          <a:xfrm>
            <a:off x="952500" y="2125935"/>
            <a:ext cx="57150" cy="1727746"/>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0"/>
          <p:cNvSpPr/>
          <p:nvPr/>
        </p:nvSpPr>
        <p:spPr>
          <a:xfrm>
            <a:off x="1200150" y="2259285"/>
            <a:ext cx="844486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 SUMMARIZE</a:t>
            </a:r>
            <a:endParaRPr b="0" i="0" sz="1800" u="none" cap="none" strike="noStrike">
              <a:solidFill>
                <a:schemeClr val="dk1"/>
              </a:solidFill>
              <a:latin typeface="Calibri"/>
              <a:ea typeface="Calibri"/>
              <a:cs typeface="Calibri"/>
              <a:sym typeface="Calibri"/>
            </a:endParaRPr>
          </a:p>
        </p:txBody>
      </p:sp>
      <p:sp>
        <p:nvSpPr>
          <p:cNvPr id="625" name="Google Shape;625;p30"/>
          <p:cNvSpPr/>
          <p:nvPr/>
        </p:nvSpPr>
        <p:spPr>
          <a:xfrm>
            <a:off x="1200150" y="2616473"/>
            <a:ext cx="844486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1800"/>
              <a:buFont typeface="DM Sans"/>
              <a:buNone/>
            </a:pPr>
            <a:r>
              <a:rPr b="1" i="0" lang="en-US" sz="1800" u="none" cap="none" strike="noStrike">
                <a:solidFill>
                  <a:srgbClr val="1B2A4A"/>
                </a:solidFill>
                <a:latin typeface="DM Sans"/>
                <a:ea typeface="DM Sans"/>
                <a:cs typeface="DM Sans"/>
                <a:sym typeface="DM Sans"/>
              </a:rPr>
              <a:t>Inquiry summary</a:t>
            </a:r>
            <a:endParaRPr b="0" i="0" sz="1800" u="none" cap="none" strike="noStrike">
              <a:solidFill>
                <a:schemeClr val="dk1"/>
              </a:solidFill>
              <a:latin typeface="Calibri"/>
              <a:ea typeface="Calibri"/>
              <a:cs typeface="Calibri"/>
              <a:sym typeface="Calibri"/>
            </a:endParaRPr>
          </a:p>
        </p:txBody>
      </p:sp>
      <p:sp>
        <p:nvSpPr>
          <p:cNvPr id="626" name="Google Shape;626;p30"/>
          <p:cNvSpPr/>
          <p:nvPr/>
        </p:nvSpPr>
        <p:spPr>
          <a:xfrm>
            <a:off x="1200150" y="2973660"/>
            <a:ext cx="7677150" cy="449535"/>
          </a:xfrm>
          <a:prstGeom prst="roundRect">
            <a:avLst>
              <a:gd fmla="val 16951" name="adj"/>
            </a:avLst>
          </a:prstGeom>
          <a:solidFill>
            <a:srgbClr val="F5F7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0"/>
          <p:cNvSpPr/>
          <p:nvPr/>
        </p:nvSpPr>
        <p:spPr>
          <a:xfrm>
            <a:off x="1314450" y="3049860"/>
            <a:ext cx="7678865" cy="335235"/>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2D2D2D"/>
              </a:buClr>
              <a:buSzPts val="1800"/>
              <a:buFont typeface="JetBrains Mono"/>
              <a:buNone/>
            </a:pPr>
            <a:r>
              <a:rPr b="0" i="0" lang="en-US" sz="1800" u="none" cap="none" strike="noStrike">
                <a:solidFill>
                  <a:srgbClr val="2D2D2D"/>
                </a:solidFill>
                <a:latin typeface="JetBrains Mono"/>
                <a:ea typeface="JetBrains Mono"/>
                <a:cs typeface="JetBrains Mono"/>
                <a:sym typeface="JetBrains Mono"/>
              </a:rPr>
              <a:t>Summarize this inquiry in one sentence under 20 words.</a:t>
            </a:r>
            <a:endParaRPr b="0" i="0" sz="1800" u="none" cap="none" strike="noStrike">
              <a:solidFill>
                <a:schemeClr val="dk1"/>
              </a:solidFill>
              <a:latin typeface="Calibri"/>
              <a:ea typeface="Calibri"/>
              <a:cs typeface="Calibri"/>
              <a:sym typeface="Calibri"/>
            </a:endParaRPr>
          </a:p>
        </p:txBody>
      </p:sp>
      <p:sp>
        <p:nvSpPr>
          <p:cNvPr id="628" name="Google Shape;628;p30"/>
          <p:cNvSpPr/>
          <p:nvPr/>
        </p:nvSpPr>
        <p:spPr>
          <a:xfrm>
            <a:off x="9220200" y="2125935"/>
            <a:ext cx="8115300" cy="1727746"/>
          </a:xfrm>
          <a:prstGeom prst="roundRect">
            <a:avLst>
              <a:gd fmla="val 7718"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30"/>
          <p:cNvSpPr/>
          <p:nvPr/>
        </p:nvSpPr>
        <p:spPr>
          <a:xfrm>
            <a:off x="9220200" y="2125935"/>
            <a:ext cx="57150" cy="1727746"/>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0"/>
          <p:cNvSpPr/>
          <p:nvPr/>
        </p:nvSpPr>
        <p:spPr>
          <a:xfrm>
            <a:off x="9467850" y="2259285"/>
            <a:ext cx="844486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 SUMMARIZE</a:t>
            </a:r>
            <a:endParaRPr b="0" i="0" sz="1800" u="none" cap="none" strike="noStrike">
              <a:solidFill>
                <a:schemeClr val="dk1"/>
              </a:solidFill>
              <a:latin typeface="Calibri"/>
              <a:ea typeface="Calibri"/>
              <a:cs typeface="Calibri"/>
              <a:sym typeface="Calibri"/>
            </a:endParaRPr>
          </a:p>
        </p:txBody>
      </p:sp>
      <p:sp>
        <p:nvSpPr>
          <p:cNvPr id="631" name="Google Shape;631;p30"/>
          <p:cNvSpPr/>
          <p:nvPr/>
        </p:nvSpPr>
        <p:spPr>
          <a:xfrm>
            <a:off x="9467850" y="2616473"/>
            <a:ext cx="844486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1800"/>
              <a:buFont typeface="DM Sans"/>
              <a:buNone/>
            </a:pPr>
            <a:r>
              <a:rPr b="1" i="0" lang="en-US" sz="1800" u="none" cap="none" strike="noStrike">
                <a:solidFill>
                  <a:srgbClr val="1B2A4A"/>
                </a:solidFill>
                <a:latin typeface="DM Sans"/>
                <a:ea typeface="DM Sans"/>
                <a:cs typeface="DM Sans"/>
                <a:sym typeface="DM Sans"/>
              </a:rPr>
              <a:t>Meeting recap</a:t>
            </a:r>
            <a:endParaRPr b="0" i="0" sz="1800" u="none" cap="none" strike="noStrike">
              <a:solidFill>
                <a:schemeClr val="dk1"/>
              </a:solidFill>
              <a:latin typeface="Calibri"/>
              <a:ea typeface="Calibri"/>
              <a:cs typeface="Calibri"/>
              <a:sym typeface="Calibri"/>
            </a:endParaRPr>
          </a:p>
        </p:txBody>
      </p:sp>
      <p:sp>
        <p:nvSpPr>
          <p:cNvPr id="632" name="Google Shape;632;p30"/>
          <p:cNvSpPr/>
          <p:nvPr/>
        </p:nvSpPr>
        <p:spPr>
          <a:xfrm>
            <a:off x="9467850" y="2973660"/>
            <a:ext cx="7677150" cy="746671"/>
          </a:xfrm>
          <a:prstGeom prst="roundRect">
            <a:avLst>
              <a:gd fmla="val 10205" name="adj"/>
            </a:avLst>
          </a:prstGeom>
          <a:solidFill>
            <a:srgbClr val="F5F7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30"/>
          <p:cNvSpPr/>
          <p:nvPr/>
        </p:nvSpPr>
        <p:spPr>
          <a:xfrm>
            <a:off x="9582150" y="3049860"/>
            <a:ext cx="7678865" cy="632371"/>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2D2D2D"/>
              </a:buClr>
              <a:buSzPts val="1800"/>
              <a:buFont typeface="JetBrains Mono"/>
              <a:buNone/>
            </a:pPr>
            <a:r>
              <a:rPr b="0" i="0" lang="en-US" sz="1800" u="none" cap="none" strike="noStrike">
                <a:solidFill>
                  <a:srgbClr val="2D2D2D"/>
                </a:solidFill>
                <a:latin typeface="JetBrains Mono"/>
                <a:ea typeface="JetBrains Mono"/>
                <a:cs typeface="JetBrains Mono"/>
                <a:sym typeface="JetBrains Mono"/>
              </a:rPr>
              <a:t>Summarize this transcript as 3 bullets: decisions, owners, next steps.</a:t>
            </a:r>
            <a:endParaRPr b="0" i="0" sz="1800" u="none" cap="none" strike="noStrike">
              <a:solidFill>
                <a:schemeClr val="dk1"/>
              </a:solidFill>
              <a:latin typeface="Calibri"/>
              <a:ea typeface="Calibri"/>
              <a:cs typeface="Calibri"/>
              <a:sym typeface="Calibri"/>
            </a:endParaRPr>
          </a:p>
        </p:txBody>
      </p:sp>
      <p:sp>
        <p:nvSpPr>
          <p:cNvPr id="634" name="Google Shape;634;p30"/>
          <p:cNvSpPr/>
          <p:nvPr/>
        </p:nvSpPr>
        <p:spPr>
          <a:xfrm>
            <a:off x="952500" y="4006081"/>
            <a:ext cx="8115300" cy="1727746"/>
          </a:xfrm>
          <a:prstGeom prst="roundRect">
            <a:avLst>
              <a:gd fmla="val 7718"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30"/>
          <p:cNvSpPr/>
          <p:nvPr/>
        </p:nvSpPr>
        <p:spPr>
          <a:xfrm>
            <a:off x="952500" y="4006081"/>
            <a:ext cx="57150" cy="1727746"/>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30"/>
          <p:cNvSpPr/>
          <p:nvPr/>
        </p:nvSpPr>
        <p:spPr>
          <a:xfrm>
            <a:off x="1200150" y="4139431"/>
            <a:ext cx="844486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 CLASSIFY</a:t>
            </a:r>
            <a:endParaRPr b="0" i="0" sz="1800" u="none" cap="none" strike="noStrike">
              <a:solidFill>
                <a:schemeClr val="dk1"/>
              </a:solidFill>
              <a:latin typeface="Calibri"/>
              <a:ea typeface="Calibri"/>
              <a:cs typeface="Calibri"/>
              <a:sym typeface="Calibri"/>
            </a:endParaRPr>
          </a:p>
        </p:txBody>
      </p:sp>
      <p:sp>
        <p:nvSpPr>
          <p:cNvPr id="637" name="Google Shape;637;p30"/>
          <p:cNvSpPr/>
          <p:nvPr/>
        </p:nvSpPr>
        <p:spPr>
          <a:xfrm>
            <a:off x="1200150" y="4496619"/>
            <a:ext cx="844486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1800"/>
              <a:buFont typeface="DM Sans"/>
              <a:buNone/>
            </a:pPr>
            <a:r>
              <a:rPr b="1" i="0" lang="en-US" sz="1800" u="none" cap="none" strike="noStrike">
                <a:solidFill>
                  <a:srgbClr val="1B2A4A"/>
                </a:solidFill>
                <a:latin typeface="DM Sans"/>
                <a:ea typeface="DM Sans"/>
                <a:cs typeface="DM Sans"/>
                <a:sym typeface="DM Sans"/>
              </a:rPr>
              <a:t>Lead intent score</a:t>
            </a:r>
            <a:endParaRPr b="0" i="0" sz="1800" u="none" cap="none" strike="noStrike">
              <a:solidFill>
                <a:schemeClr val="dk1"/>
              </a:solidFill>
              <a:latin typeface="Calibri"/>
              <a:ea typeface="Calibri"/>
              <a:cs typeface="Calibri"/>
              <a:sym typeface="Calibri"/>
            </a:endParaRPr>
          </a:p>
        </p:txBody>
      </p:sp>
      <p:sp>
        <p:nvSpPr>
          <p:cNvPr id="638" name="Google Shape;638;p30"/>
          <p:cNvSpPr/>
          <p:nvPr/>
        </p:nvSpPr>
        <p:spPr>
          <a:xfrm>
            <a:off x="1200150" y="4853806"/>
            <a:ext cx="7677150" cy="746671"/>
          </a:xfrm>
          <a:prstGeom prst="roundRect">
            <a:avLst>
              <a:gd fmla="val 10205" name="adj"/>
            </a:avLst>
          </a:prstGeom>
          <a:solidFill>
            <a:srgbClr val="F5F7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30"/>
          <p:cNvSpPr/>
          <p:nvPr/>
        </p:nvSpPr>
        <p:spPr>
          <a:xfrm>
            <a:off x="1314450" y="4930006"/>
            <a:ext cx="7678865" cy="632371"/>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2D2D2D"/>
              </a:buClr>
              <a:buSzPts val="1800"/>
              <a:buFont typeface="JetBrains Mono"/>
              <a:buNone/>
            </a:pPr>
            <a:r>
              <a:rPr b="0" i="0" lang="en-US" sz="1800" u="none" cap="none" strike="noStrike">
                <a:solidFill>
                  <a:srgbClr val="2D2D2D"/>
                </a:solidFill>
                <a:latin typeface="JetBrains Mono"/>
                <a:ea typeface="JetBrains Mono"/>
                <a:cs typeface="JetBrains Mono"/>
                <a:sym typeface="JetBrains Mono"/>
              </a:rPr>
              <a:t>Classify lead intent as High, Medium, or Low. Output only the label.</a:t>
            </a:r>
            <a:endParaRPr b="0" i="0" sz="1800" u="none" cap="none" strike="noStrike">
              <a:solidFill>
                <a:schemeClr val="dk1"/>
              </a:solidFill>
              <a:latin typeface="Calibri"/>
              <a:ea typeface="Calibri"/>
              <a:cs typeface="Calibri"/>
              <a:sym typeface="Calibri"/>
            </a:endParaRPr>
          </a:p>
        </p:txBody>
      </p:sp>
      <p:sp>
        <p:nvSpPr>
          <p:cNvPr id="640" name="Google Shape;640;p30"/>
          <p:cNvSpPr/>
          <p:nvPr/>
        </p:nvSpPr>
        <p:spPr>
          <a:xfrm>
            <a:off x="9220200" y="4006081"/>
            <a:ext cx="8115300" cy="1727746"/>
          </a:xfrm>
          <a:prstGeom prst="roundRect">
            <a:avLst>
              <a:gd fmla="val 7718"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30"/>
          <p:cNvSpPr/>
          <p:nvPr/>
        </p:nvSpPr>
        <p:spPr>
          <a:xfrm>
            <a:off x="9220200" y="4006081"/>
            <a:ext cx="57150" cy="1727746"/>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30"/>
          <p:cNvSpPr/>
          <p:nvPr/>
        </p:nvSpPr>
        <p:spPr>
          <a:xfrm>
            <a:off x="9467850" y="4139431"/>
            <a:ext cx="844486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 CLASSIFY</a:t>
            </a:r>
            <a:endParaRPr b="0" i="0" sz="1800" u="none" cap="none" strike="noStrike">
              <a:solidFill>
                <a:schemeClr val="dk1"/>
              </a:solidFill>
              <a:latin typeface="Calibri"/>
              <a:ea typeface="Calibri"/>
              <a:cs typeface="Calibri"/>
              <a:sym typeface="Calibri"/>
            </a:endParaRPr>
          </a:p>
        </p:txBody>
      </p:sp>
      <p:sp>
        <p:nvSpPr>
          <p:cNvPr id="643" name="Google Shape;643;p30"/>
          <p:cNvSpPr/>
          <p:nvPr/>
        </p:nvSpPr>
        <p:spPr>
          <a:xfrm>
            <a:off x="9467850" y="4496619"/>
            <a:ext cx="844486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1800"/>
              <a:buFont typeface="DM Sans"/>
              <a:buNone/>
            </a:pPr>
            <a:r>
              <a:rPr b="1" i="0" lang="en-US" sz="1800" u="none" cap="none" strike="noStrike">
                <a:solidFill>
                  <a:srgbClr val="1B2A4A"/>
                </a:solidFill>
                <a:latin typeface="DM Sans"/>
                <a:ea typeface="DM Sans"/>
                <a:cs typeface="DM Sans"/>
                <a:sym typeface="DM Sans"/>
              </a:rPr>
              <a:t>Support ticket type</a:t>
            </a:r>
            <a:endParaRPr b="0" i="0" sz="1800" u="none" cap="none" strike="noStrike">
              <a:solidFill>
                <a:schemeClr val="dk1"/>
              </a:solidFill>
              <a:latin typeface="Calibri"/>
              <a:ea typeface="Calibri"/>
              <a:cs typeface="Calibri"/>
              <a:sym typeface="Calibri"/>
            </a:endParaRPr>
          </a:p>
        </p:txBody>
      </p:sp>
      <p:sp>
        <p:nvSpPr>
          <p:cNvPr id="644" name="Google Shape;644;p30"/>
          <p:cNvSpPr/>
          <p:nvPr/>
        </p:nvSpPr>
        <p:spPr>
          <a:xfrm>
            <a:off x="9467850" y="4853806"/>
            <a:ext cx="7677150" cy="746671"/>
          </a:xfrm>
          <a:prstGeom prst="roundRect">
            <a:avLst>
              <a:gd fmla="val 10205" name="adj"/>
            </a:avLst>
          </a:prstGeom>
          <a:solidFill>
            <a:srgbClr val="F5F7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30"/>
          <p:cNvSpPr/>
          <p:nvPr/>
        </p:nvSpPr>
        <p:spPr>
          <a:xfrm>
            <a:off x="9582150" y="4930006"/>
            <a:ext cx="7678865" cy="632371"/>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2D2D2D"/>
              </a:buClr>
              <a:buSzPts val="1800"/>
              <a:buFont typeface="JetBrains Mono"/>
              <a:buNone/>
            </a:pPr>
            <a:r>
              <a:rPr b="0" i="0" lang="en-US" sz="1800" u="none" cap="none" strike="noStrike">
                <a:solidFill>
                  <a:srgbClr val="2D2D2D"/>
                </a:solidFill>
                <a:latin typeface="JetBrains Mono"/>
                <a:ea typeface="JetBrains Mono"/>
                <a:cs typeface="JetBrains Mono"/>
                <a:sym typeface="JetBrains Mono"/>
              </a:rPr>
              <a:t>Pick one category: Billing, Bug, Feature, Other. Output only the label.</a:t>
            </a:r>
            <a:endParaRPr b="0" i="0" sz="1800" u="none" cap="none" strike="noStrike">
              <a:solidFill>
                <a:schemeClr val="dk1"/>
              </a:solidFill>
              <a:latin typeface="Calibri"/>
              <a:ea typeface="Calibri"/>
              <a:cs typeface="Calibri"/>
              <a:sym typeface="Calibri"/>
            </a:endParaRPr>
          </a:p>
        </p:txBody>
      </p:sp>
      <p:sp>
        <p:nvSpPr>
          <p:cNvPr id="646" name="Google Shape;646;p30"/>
          <p:cNvSpPr/>
          <p:nvPr/>
        </p:nvSpPr>
        <p:spPr>
          <a:xfrm>
            <a:off x="952500" y="5886227"/>
            <a:ext cx="8115300" cy="1727746"/>
          </a:xfrm>
          <a:prstGeom prst="roundRect">
            <a:avLst>
              <a:gd fmla="val 7718"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30"/>
          <p:cNvSpPr/>
          <p:nvPr/>
        </p:nvSpPr>
        <p:spPr>
          <a:xfrm>
            <a:off x="952500" y="5886227"/>
            <a:ext cx="57150" cy="1727746"/>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30"/>
          <p:cNvSpPr/>
          <p:nvPr/>
        </p:nvSpPr>
        <p:spPr>
          <a:xfrm>
            <a:off x="1200150" y="6019577"/>
            <a:ext cx="844486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 GENERATE</a:t>
            </a:r>
            <a:endParaRPr b="0" i="0" sz="1800" u="none" cap="none" strike="noStrike">
              <a:solidFill>
                <a:schemeClr val="dk1"/>
              </a:solidFill>
              <a:latin typeface="Calibri"/>
              <a:ea typeface="Calibri"/>
              <a:cs typeface="Calibri"/>
              <a:sym typeface="Calibri"/>
            </a:endParaRPr>
          </a:p>
        </p:txBody>
      </p:sp>
      <p:sp>
        <p:nvSpPr>
          <p:cNvPr id="649" name="Google Shape;649;p30"/>
          <p:cNvSpPr/>
          <p:nvPr/>
        </p:nvSpPr>
        <p:spPr>
          <a:xfrm>
            <a:off x="1200150" y="6376764"/>
            <a:ext cx="844486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1800"/>
              <a:buFont typeface="DM Sans"/>
              <a:buNone/>
            </a:pPr>
            <a:r>
              <a:rPr b="1" i="0" lang="en-US" sz="1800" u="none" cap="none" strike="noStrike">
                <a:solidFill>
                  <a:srgbClr val="1B2A4A"/>
                </a:solidFill>
                <a:latin typeface="DM Sans"/>
                <a:ea typeface="DM Sans"/>
                <a:cs typeface="DM Sans"/>
                <a:sym typeface="DM Sans"/>
              </a:rPr>
              <a:t>Confirmation reply</a:t>
            </a:r>
            <a:endParaRPr b="0" i="0" sz="1800" u="none" cap="none" strike="noStrike">
              <a:solidFill>
                <a:schemeClr val="dk1"/>
              </a:solidFill>
              <a:latin typeface="Calibri"/>
              <a:ea typeface="Calibri"/>
              <a:cs typeface="Calibri"/>
              <a:sym typeface="Calibri"/>
            </a:endParaRPr>
          </a:p>
        </p:txBody>
      </p:sp>
      <p:sp>
        <p:nvSpPr>
          <p:cNvPr id="650" name="Google Shape;650;p30"/>
          <p:cNvSpPr/>
          <p:nvPr/>
        </p:nvSpPr>
        <p:spPr>
          <a:xfrm>
            <a:off x="1200150" y="6733952"/>
            <a:ext cx="7677150" cy="746671"/>
          </a:xfrm>
          <a:prstGeom prst="roundRect">
            <a:avLst>
              <a:gd fmla="val 10205" name="adj"/>
            </a:avLst>
          </a:prstGeom>
          <a:solidFill>
            <a:srgbClr val="F5F7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30"/>
          <p:cNvSpPr/>
          <p:nvPr/>
        </p:nvSpPr>
        <p:spPr>
          <a:xfrm>
            <a:off x="1314450" y="6810152"/>
            <a:ext cx="7678865" cy="632371"/>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2D2D2D"/>
              </a:buClr>
              <a:buSzPts val="1800"/>
              <a:buFont typeface="JetBrains Mono"/>
              <a:buNone/>
            </a:pPr>
            <a:r>
              <a:rPr b="0" i="0" lang="en-US" sz="1800" u="none" cap="none" strike="noStrike">
                <a:solidFill>
                  <a:srgbClr val="2D2D2D"/>
                </a:solidFill>
                <a:latin typeface="JetBrains Mono"/>
                <a:ea typeface="JetBrains Mono"/>
                <a:cs typeface="JetBrains Mono"/>
                <a:sym typeface="JetBrains Mono"/>
              </a:rPr>
              <a:t>Draft a 3-sentence reply thanking {{name}} and promising follow-up within 1 business day.</a:t>
            </a:r>
            <a:endParaRPr b="0" i="0" sz="1800" u="none" cap="none" strike="noStrike">
              <a:solidFill>
                <a:schemeClr val="dk1"/>
              </a:solidFill>
              <a:latin typeface="Calibri"/>
              <a:ea typeface="Calibri"/>
              <a:cs typeface="Calibri"/>
              <a:sym typeface="Calibri"/>
            </a:endParaRPr>
          </a:p>
        </p:txBody>
      </p:sp>
      <p:sp>
        <p:nvSpPr>
          <p:cNvPr id="652" name="Google Shape;652;p30"/>
          <p:cNvSpPr/>
          <p:nvPr/>
        </p:nvSpPr>
        <p:spPr>
          <a:xfrm>
            <a:off x="9220200" y="5886227"/>
            <a:ext cx="8115300" cy="1727746"/>
          </a:xfrm>
          <a:prstGeom prst="roundRect">
            <a:avLst>
              <a:gd fmla="val 7718"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30"/>
          <p:cNvSpPr/>
          <p:nvPr/>
        </p:nvSpPr>
        <p:spPr>
          <a:xfrm>
            <a:off x="9220200" y="5886227"/>
            <a:ext cx="57150" cy="1727746"/>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30"/>
          <p:cNvSpPr/>
          <p:nvPr/>
        </p:nvSpPr>
        <p:spPr>
          <a:xfrm>
            <a:off x="9467850" y="6019577"/>
            <a:ext cx="844486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 GENERATE</a:t>
            </a:r>
            <a:endParaRPr b="0" i="0" sz="1800" u="none" cap="none" strike="noStrike">
              <a:solidFill>
                <a:schemeClr val="dk1"/>
              </a:solidFill>
              <a:latin typeface="Calibri"/>
              <a:ea typeface="Calibri"/>
              <a:cs typeface="Calibri"/>
              <a:sym typeface="Calibri"/>
            </a:endParaRPr>
          </a:p>
        </p:txBody>
      </p:sp>
      <p:sp>
        <p:nvSpPr>
          <p:cNvPr id="655" name="Google Shape;655;p30"/>
          <p:cNvSpPr/>
          <p:nvPr/>
        </p:nvSpPr>
        <p:spPr>
          <a:xfrm>
            <a:off x="9467850" y="6376764"/>
            <a:ext cx="844486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1800"/>
              <a:buFont typeface="DM Sans"/>
              <a:buNone/>
            </a:pPr>
            <a:r>
              <a:rPr b="1" i="0" lang="en-US" sz="1800" u="none" cap="none" strike="noStrike">
                <a:solidFill>
                  <a:srgbClr val="1B2A4A"/>
                </a:solidFill>
                <a:latin typeface="DM Sans"/>
                <a:ea typeface="DM Sans"/>
                <a:cs typeface="DM Sans"/>
                <a:sym typeface="DM Sans"/>
              </a:rPr>
              <a:t>Internal heads-up</a:t>
            </a:r>
            <a:endParaRPr b="0" i="0" sz="1800" u="none" cap="none" strike="noStrike">
              <a:solidFill>
                <a:schemeClr val="dk1"/>
              </a:solidFill>
              <a:latin typeface="Calibri"/>
              <a:ea typeface="Calibri"/>
              <a:cs typeface="Calibri"/>
              <a:sym typeface="Calibri"/>
            </a:endParaRPr>
          </a:p>
        </p:txBody>
      </p:sp>
      <p:sp>
        <p:nvSpPr>
          <p:cNvPr id="656" name="Google Shape;656;p30"/>
          <p:cNvSpPr/>
          <p:nvPr/>
        </p:nvSpPr>
        <p:spPr>
          <a:xfrm>
            <a:off x="9467850" y="6733952"/>
            <a:ext cx="7677150" cy="746671"/>
          </a:xfrm>
          <a:prstGeom prst="roundRect">
            <a:avLst>
              <a:gd fmla="val 10205" name="adj"/>
            </a:avLst>
          </a:prstGeom>
          <a:solidFill>
            <a:srgbClr val="F5F7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30"/>
          <p:cNvSpPr/>
          <p:nvPr/>
        </p:nvSpPr>
        <p:spPr>
          <a:xfrm>
            <a:off x="9582150" y="6810152"/>
            <a:ext cx="7678865" cy="632371"/>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2D2D2D"/>
              </a:buClr>
              <a:buSzPts val="1800"/>
              <a:buFont typeface="JetBrains Mono"/>
              <a:buNone/>
            </a:pPr>
            <a:r>
              <a:rPr b="0" i="0" lang="en-US" sz="1800" u="none" cap="none" strike="noStrike">
                <a:solidFill>
                  <a:srgbClr val="2D2D2D"/>
                </a:solidFill>
                <a:latin typeface="JetBrains Mono"/>
                <a:ea typeface="JetBrains Mono"/>
                <a:cs typeface="JetBrains Mono"/>
                <a:sym typeface="JetBrains Mono"/>
              </a:rPr>
              <a:t>Write a 1-sentence Slack message alerting the team about this new lead and why it matters.</a:t>
            </a:r>
            <a:endParaRPr b="0" i="0" sz="1800" u="none" cap="none" strike="noStrike">
              <a:solidFill>
                <a:schemeClr val="dk1"/>
              </a:solidFill>
              <a:latin typeface="Calibri"/>
              <a:ea typeface="Calibri"/>
              <a:cs typeface="Calibri"/>
              <a:sym typeface="Calibri"/>
            </a:endParaRPr>
          </a:p>
        </p:txBody>
      </p:sp>
      <p:sp>
        <p:nvSpPr>
          <p:cNvPr id="658" name="Google Shape;658;p30"/>
          <p:cNvSpPr/>
          <p:nvPr/>
        </p:nvSpPr>
        <p:spPr>
          <a:xfrm>
            <a:off x="952500" y="7766372"/>
            <a:ext cx="8115300" cy="1727746"/>
          </a:xfrm>
          <a:prstGeom prst="roundRect">
            <a:avLst>
              <a:gd fmla="val 7718"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0"/>
          <p:cNvSpPr/>
          <p:nvPr/>
        </p:nvSpPr>
        <p:spPr>
          <a:xfrm>
            <a:off x="952500" y="7766372"/>
            <a:ext cx="57150" cy="1727746"/>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0"/>
          <p:cNvSpPr/>
          <p:nvPr/>
        </p:nvSpPr>
        <p:spPr>
          <a:xfrm>
            <a:off x="1200150" y="7899722"/>
            <a:ext cx="844486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 EXTRACT</a:t>
            </a:r>
            <a:endParaRPr b="0" i="0" sz="1800" u="none" cap="none" strike="noStrike">
              <a:solidFill>
                <a:schemeClr val="dk1"/>
              </a:solidFill>
              <a:latin typeface="Calibri"/>
              <a:ea typeface="Calibri"/>
              <a:cs typeface="Calibri"/>
              <a:sym typeface="Calibri"/>
            </a:endParaRPr>
          </a:p>
        </p:txBody>
      </p:sp>
      <p:sp>
        <p:nvSpPr>
          <p:cNvPr id="661" name="Google Shape;661;p30"/>
          <p:cNvSpPr/>
          <p:nvPr/>
        </p:nvSpPr>
        <p:spPr>
          <a:xfrm>
            <a:off x="1200150" y="8256910"/>
            <a:ext cx="844486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1800"/>
              <a:buFont typeface="DM Sans"/>
              <a:buNone/>
            </a:pPr>
            <a:r>
              <a:rPr b="1" i="0" lang="en-US" sz="1800" u="none" cap="none" strike="noStrike">
                <a:solidFill>
                  <a:srgbClr val="1B2A4A"/>
                </a:solidFill>
                <a:latin typeface="DM Sans"/>
                <a:ea typeface="DM Sans"/>
                <a:cs typeface="DM Sans"/>
                <a:sym typeface="DM Sans"/>
              </a:rPr>
              <a:t>Contact fields</a:t>
            </a:r>
            <a:endParaRPr b="0" i="0" sz="1800" u="none" cap="none" strike="noStrike">
              <a:solidFill>
                <a:schemeClr val="dk1"/>
              </a:solidFill>
              <a:latin typeface="Calibri"/>
              <a:ea typeface="Calibri"/>
              <a:cs typeface="Calibri"/>
              <a:sym typeface="Calibri"/>
            </a:endParaRPr>
          </a:p>
        </p:txBody>
      </p:sp>
      <p:sp>
        <p:nvSpPr>
          <p:cNvPr id="662" name="Google Shape;662;p30"/>
          <p:cNvSpPr/>
          <p:nvPr/>
        </p:nvSpPr>
        <p:spPr>
          <a:xfrm>
            <a:off x="1200150" y="8614097"/>
            <a:ext cx="7677150" cy="746671"/>
          </a:xfrm>
          <a:prstGeom prst="roundRect">
            <a:avLst>
              <a:gd fmla="val 10205" name="adj"/>
            </a:avLst>
          </a:prstGeom>
          <a:solidFill>
            <a:srgbClr val="F5F7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30"/>
          <p:cNvSpPr/>
          <p:nvPr/>
        </p:nvSpPr>
        <p:spPr>
          <a:xfrm>
            <a:off x="1314450" y="8690297"/>
            <a:ext cx="7678865" cy="632371"/>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2D2D2D"/>
              </a:buClr>
              <a:buSzPts val="1800"/>
              <a:buFont typeface="JetBrains Mono"/>
              <a:buNone/>
            </a:pPr>
            <a:r>
              <a:rPr b="0" i="0" lang="en-US" sz="1800" u="none" cap="none" strike="noStrike">
                <a:solidFill>
                  <a:srgbClr val="2D2D2D"/>
                </a:solidFill>
                <a:latin typeface="JetBrains Mono"/>
                <a:ea typeface="JetBrains Mono"/>
                <a:cs typeface="JetBrains Mono"/>
                <a:sym typeface="JetBrains Mono"/>
              </a:rPr>
              <a:t>Extract name, email, company, role as JSON. Use null if a field is missing.</a:t>
            </a:r>
            <a:endParaRPr b="0" i="0" sz="1800" u="none" cap="none" strike="noStrike">
              <a:solidFill>
                <a:schemeClr val="dk1"/>
              </a:solidFill>
              <a:latin typeface="Calibri"/>
              <a:ea typeface="Calibri"/>
              <a:cs typeface="Calibri"/>
              <a:sym typeface="Calibri"/>
            </a:endParaRPr>
          </a:p>
        </p:txBody>
      </p:sp>
      <p:sp>
        <p:nvSpPr>
          <p:cNvPr id="664" name="Google Shape;664;p30"/>
          <p:cNvSpPr/>
          <p:nvPr/>
        </p:nvSpPr>
        <p:spPr>
          <a:xfrm>
            <a:off x="9220200" y="7766372"/>
            <a:ext cx="8115300" cy="1727746"/>
          </a:xfrm>
          <a:prstGeom prst="roundRect">
            <a:avLst>
              <a:gd fmla="val 7718"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0"/>
          <p:cNvSpPr/>
          <p:nvPr/>
        </p:nvSpPr>
        <p:spPr>
          <a:xfrm>
            <a:off x="9220200" y="7766372"/>
            <a:ext cx="57150" cy="1727746"/>
          </a:xfrm>
          <a:prstGeom prst="rect">
            <a:avLst/>
          </a:pr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0"/>
          <p:cNvSpPr/>
          <p:nvPr/>
        </p:nvSpPr>
        <p:spPr>
          <a:xfrm>
            <a:off x="9467850" y="7899722"/>
            <a:ext cx="844486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 EXTRACT</a:t>
            </a:r>
            <a:endParaRPr b="0" i="0" sz="1800" u="none" cap="none" strike="noStrike">
              <a:solidFill>
                <a:schemeClr val="dk1"/>
              </a:solidFill>
              <a:latin typeface="Calibri"/>
              <a:ea typeface="Calibri"/>
              <a:cs typeface="Calibri"/>
              <a:sym typeface="Calibri"/>
            </a:endParaRPr>
          </a:p>
        </p:txBody>
      </p:sp>
      <p:sp>
        <p:nvSpPr>
          <p:cNvPr id="667" name="Google Shape;667;p30"/>
          <p:cNvSpPr/>
          <p:nvPr/>
        </p:nvSpPr>
        <p:spPr>
          <a:xfrm>
            <a:off x="9467850" y="8256910"/>
            <a:ext cx="844486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1800"/>
              <a:buFont typeface="DM Sans"/>
              <a:buNone/>
            </a:pPr>
            <a:r>
              <a:rPr b="1" i="0" lang="en-US" sz="1800" u="none" cap="none" strike="noStrike">
                <a:solidFill>
                  <a:srgbClr val="1B2A4A"/>
                </a:solidFill>
                <a:latin typeface="DM Sans"/>
                <a:ea typeface="DM Sans"/>
                <a:cs typeface="DM Sans"/>
                <a:sym typeface="DM Sans"/>
              </a:rPr>
              <a:t>Deal signals</a:t>
            </a:r>
            <a:endParaRPr b="0" i="0" sz="1800" u="none" cap="none" strike="noStrike">
              <a:solidFill>
                <a:schemeClr val="dk1"/>
              </a:solidFill>
              <a:latin typeface="Calibri"/>
              <a:ea typeface="Calibri"/>
              <a:cs typeface="Calibri"/>
              <a:sym typeface="Calibri"/>
            </a:endParaRPr>
          </a:p>
        </p:txBody>
      </p:sp>
      <p:sp>
        <p:nvSpPr>
          <p:cNvPr id="668" name="Google Shape;668;p30"/>
          <p:cNvSpPr/>
          <p:nvPr/>
        </p:nvSpPr>
        <p:spPr>
          <a:xfrm>
            <a:off x="9467850" y="8614097"/>
            <a:ext cx="7677150" cy="746671"/>
          </a:xfrm>
          <a:prstGeom prst="roundRect">
            <a:avLst>
              <a:gd fmla="val 10205" name="adj"/>
            </a:avLst>
          </a:prstGeom>
          <a:solidFill>
            <a:srgbClr val="F5F7F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0"/>
          <p:cNvSpPr/>
          <p:nvPr/>
        </p:nvSpPr>
        <p:spPr>
          <a:xfrm>
            <a:off x="9582150" y="8690297"/>
            <a:ext cx="7678865" cy="632371"/>
          </a:xfrm>
          <a:prstGeom prst="rect">
            <a:avLst/>
          </a:prstGeom>
          <a:noFill/>
          <a:ln>
            <a:noFill/>
          </a:ln>
        </p:spPr>
        <p:txBody>
          <a:bodyPr anchorCtr="0" anchor="t" bIns="25400" lIns="25400" spcFirstLastPara="1" rIns="25400" wrap="square" tIns="25400">
            <a:noAutofit/>
          </a:bodyPr>
          <a:lstStyle/>
          <a:p>
            <a:pPr indent="0" lvl="0" marL="0" marR="0" rtl="0" algn="l">
              <a:lnSpc>
                <a:spcPct val="99048"/>
              </a:lnSpc>
              <a:spcBef>
                <a:spcPts val="0"/>
              </a:spcBef>
              <a:spcAft>
                <a:spcPts val="0"/>
              </a:spcAft>
              <a:buClr>
                <a:srgbClr val="2D2D2D"/>
              </a:buClr>
              <a:buSzPts val="1800"/>
              <a:buFont typeface="JetBrains Mono"/>
              <a:buNone/>
            </a:pPr>
            <a:r>
              <a:rPr b="0" i="0" lang="en-US" sz="1800" u="none" cap="none" strike="noStrike">
                <a:solidFill>
                  <a:srgbClr val="2D2D2D"/>
                </a:solidFill>
                <a:latin typeface="JetBrains Mono"/>
                <a:ea typeface="JetBrains Mono"/>
                <a:cs typeface="JetBrains Mono"/>
                <a:sym typeface="JetBrains Mono"/>
              </a:rPr>
              <a:t>List any mentions of budget, timeline, or decision-makers as bullets.</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674" name="Shape 674"/>
        <p:cNvGrpSpPr/>
        <p:nvPr/>
      </p:nvGrpSpPr>
      <p:grpSpPr>
        <a:xfrm>
          <a:off x="0" y="0"/>
          <a:ext cx="0" cy="0"/>
          <a:chOff x="0" y="0"/>
          <a:chExt cx="0" cy="0"/>
        </a:xfrm>
      </p:grpSpPr>
      <p:sp>
        <p:nvSpPr>
          <p:cNvPr id="675" name="Google Shape;675;p31"/>
          <p:cNvSpPr/>
          <p:nvPr/>
        </p:nvSpPr>
        <p:spPr>
          <a:xfrm>
            <a:off x="952500" y="838200"/>
            <a:ext cx="10009287"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Appendix — Activity Reference</a:t>
            </a:r>
            <a:endParaRPr b="0" i="0" sz="4800" u="none" cap="none" strike="noStrike">
              <a:solidFill>
                <a:schemeClr val="dk1"/>
              </a:solidFill>
              <a:latin typeface="Calibri"/>
              <a:ea typeface="Calibri"/>
              <a:cs typeface="Calibri"/>
              <a:sym typeface="Calibri"/>
            </a:endParaRPr>
          </a:p>
        </p:txBody>
      </p:sp>
      <p:sp>
        <p:nvSpPr>
          <p:cNvPr id="676" name="Google Shape;676;p31"/>
          <p:cNvSpPr/>
          <p:nvPr/>
        </p:nvSpPr>
        <p:spPr>
          <a:xfrm>
            <a:off x="952500" y="1554435"/>
            <a:ext cx="10009287"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Quick reset card if you lose the thread.</a:t>
            </a:r>
            <a:endParaRPr b="0" i="0" sz="3000" u="none" cap="none" strike="noStrike">
              <a:solidFill>
                <a:schemeClr val="dk1"/>
              </a:solidFill>
              <a:latin typeface="Calibri"/>
              <a:ea typeface="Calibri"/>
              <a:cs typeface="Calibri"/>
              <a:sym typeface="Calibri"/>
            </a:endParaRPr>
          </a:p>
        </p:txBody>
      </p:sp>
      <p:sp>
        <p:nvSpPr>
          <p:cNvPr id="677" name="Google Shape;677;p31"/>
          <p:cNvSpPr/>
          <p:nvPr/>
        </p:nvSpPr>
        <p:spPr>
          <a:xfrm>
            <a:off x="15700474" y="1482998"/>
            <a:ext cx="1635026" cy="566738"/>
          </a:xfrm>
          <a:prstGeom prst="roundRect">
            <a:avLst>
              <a:gd fmla="val 50000" name="adj"/>
            </a:avLst>
          </a:prstGeom>
          <a:solidFill>
            <a:srgbClr val="E8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31"/>
          <p:cNvSpPr/>
          <p:nvPr/>
        </p:nvSpPr>
        <p:spPr>
          <a:xfrm>
            <a:off x="15948124" y="1616348"/>
            <a:ext cx="1215926" cy="338137"/>
          </a:xfrm>
          <a:prstGeom prst="rect">
            <a:avLst/>
          </a:prstGeom>
          <a:noFill/>
          <a:ln>
            <a:noFill/>
          </a:ln>
        </p:spPr>
        <p:txBody>
          <a:bodyPr anchorCtr="0" anchor="ctr"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Reference</a:t>
            </a:r>
            <a:endParaRPr b="0" i="0" sz="1800" u="none" cap="none" strike="noStrike">
              <a:solidFill>
                <a:schemeClr val="dk1"/>
              </a:solidFill>
              <a:latin typeface="Calibri"/>
              <a:ea typeface="Calibri"/>
              <a:cs typeface="Calibri"/>
              <a:sym typeface="Calibri"/>
            </a:endParaRPr>
          </a:p>
        </p:txBody>
      </p:sp>
      <p:sp>
        <p:nvSpPr>
          <p:cNvPr id="679" name="Google Shape;679;p31"/>
          <p:cNvSpPr/>
          <p:nvPr/>
        </p:nvSpPr>
        <p:spPr>
          <a:xfrm>
            <a:off x="952500" y="2506935"/>
            <a:ext cx="5295900" cy="5882729"/>
          </a:xfrm>
          <a:prstGeom prst="roundRect">
            <a:avLst>
              <a:gd fmla="val 2518"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31"/>
          <p:cNvSpPr/>
          <p:nvPr/>
        </p:nvSpPr>
        <p:spPr>
          <a:xfrm>
            <a:off x="952500" y="2506935"/>
            <a:ext cx="5295900" cy="57150"/>
          </a:xfrm>
          <a:custGeom>
            <a:rect b="b" l="l" r="r" t="t"/>
            <a:pathLst>
              <a:path extrusionOk="0" h="57150" w="5295900">
                <a:moveTo>
                  <a:pt x="28575" y="0"/>
                </a:moveTo>
                <a:lnTo>
                  <a:pt x="5267325" y="0"/>
                </a:lnTo>
                <a:cubicBezTo>
                  <a:pt x="5274904" y="0"/>
                  <a:pt x="5282172" y="3011"/>
                  <a:pt x="5287531" y="8369"/>
                </a:cubicBezTo>
                <a:cubicBezTo>
                  <a:pt x="5292889" y="13728"/>
                  <a:pt x="5295900" y="20996"/>
                  <a:pt x="5295900" y="28575"/>
                </a:cubicBezTo>
                <a:lnTo>
                  <a:pt x="5295900"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31"/>
          <p:cNvSpPr/>
          <p:nvPr/>
        </p:nvSpPr>
        <p:spPr>
          <a:xfrm>
            <a:off x="1257300" y="2849835"/>
            <a:ext cx="515493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PRACTICE 1</a:t>
            </a:r>
            <a:endParaRPr b="0" i="0" sz="1800" u="none" cap="none" strike="noStrike">
              <a:solidFill>
                <a:schemeClr val="dk1"/>
              </a:solidFill>
              <a:latin typeface="Calibri"/>
              <a:ea typeface="Calibri"/>
              <a:cs typeface="Calibri"/>
              <a:sym typeface="Calibri"/>
            </a:endParaRPr>
          </a:p>
        </p:txBody>
      </p:sp>
      <p:sp>
        <p:nvSpPr>
          <p:cNvPr id="682" name="Google Shape;682;p31"/>
          <p:cNvSpPr/>
          <p:nvPr/>
        </p:nvSpPr>
        <p:spPr>
          <a:xfrm>
            <a:off x="1257300" y="3264173"/>
            <a:ext cx="5154930" cy="4333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First automation</a:t>
            </a:r>
            <a:endParaRPr b="0" i="0" sz="2400" u="none" cap="none" strike="noStrike">
              <a:solidFill>
                <a:schemeClr val="dk1"/>
              </a:solidFill>
              <a:latin typeface="Calibri"/>
              <a:ea typeface="Calibri"/>
              <a:cs typeface="Calibri"/>
              <a:sym typeface="Calibri"/>
            </a:endParaRPr>
          </a:p>
        </p:txBody>
      </p:sp>
      <p:sp>
        <p:nvSpPr>
          <p:cNvPr id="683" name="Google Shape;683;p31"/>
          <p:cNvSpPr/>
          <p:nvPr/>
        </p:nvSpPr>
        <p:spPr>
          <a:xfrm>
            <a:off x="1257300" y="3811860"/>
            <a:ext cx="4826889" cy="700980"/>
          </a:xfrm>
          <a:prstGeom prst="rect">
            <a:avLst/>
          </a:prstGeom>
          <a:noFill/>
          <a:ln>
            <a:noFill/>
          </a:ln>
        </p:spPr>
        <p:txBody>
          <a:bodyPr anchorCtr="0" anchor="t" bIns="25400" lIns="25400" spcFirstLastPara="1" rIns="25400" wrap="square" tIns="25400">
            <a:noAutofit/>
          </a:bodyPr>
          <a:lstStyle/>
          <a:p>
            <a:pPr indent="0" lvl="0" marL="0" marR="0" rtl="0" algn="l">
              <a:lnSpc>
                <a:spcPct val="110476"/>
              </a:lnSpc>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One trigger, two actions, one successful test run.</a:t>
            </a:r>
            <a:endParaRPr b="0" i="0" sz="1800" u="none" cap="none" strike="noStrike">
              <a:solidFill>
                <a:schemeClr val="dk1"/>
              </a:solidFill>
              <a:latin typeface="Calibri"/>
              <a:ea typeface="Calibri"/>
              <a:cs typeface="Calibri"/>
              <a:sym typeface="Calibri"/>
            </a:endParaRPr>
          </a:p>
        </p:txBody>
      </p:sp>
      <p:sp>
        <p:nvSpPr>
          <p:cNvPr id="684" name="Google Shape;684;p31"/>
          <p:cNvSpPr/>
          <p:nvPr/>
        </p:nvSpPr>
        <p:spPr>
          <a:xfrm>
            <a:off x="1257300" y="4608091"/>
            <a:ext cx="5154930" cy="358080"/>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1B2A4A"/>
              </a:buClr>
              <a:buSzPts val="1800"/>
              <a:buFont typeface="DM Sans"/>
              <a:buNone/>
            </a:pPr>
            <a:r>
              <a:rPr b="1" i="0" lang="en-US" sz="1800" u="none" cap="none" strike="noStrike">
                <a:solidFill>
                  <a:srgbClr val="1B2A4A"/>
                </a:solidFill>
                <a:latin typeface="DM Sans"/>
                <a:ea typeface="DM Sans"/>
                <a:cs typeface="DM Sans"/>
                <a:sym typeface="DM Sans"/>
              </a:rPr>
              <a:t>Stretch: </a:t>
            </a:r>
            <a:r>
              <a:rPr b="0" i="0" lang="en-US" sz="1800" u="none" cap="none" strike="noStrike">
                <a:solidFill>
                  <a:srgbClr val="6B7280"/>
                </a:solidFill>
                <a:latin typeface="DM Sans"/>
                <a:ea typeface="DM Sans"/>
                <a:cs typeface="DM Sans"/>
                <a:sym typeface="DM Sans"/>
              </a:rPr>
              <a:t>Third action or personalized email.</a:t>
            </a:r>
            <a:endParaRPr b="0" i="0" sz="1800" u="none" cap="none" strike="noStrike">
              <a:solidFill>
                <a:schemeClr val="dk1"/>
              </a:solidFill>
              <a:latin typeface="Calibri"/>
              <a:ea typeface="Calibri"/>
              <a:cs typeface="Calibri"/>
              <a:sym typeface="Calibri"/>
            </a:endParaRPr>
          </a:p>
        </p:txBody>
      </p:sp>
      <p:sp>
        <p:nvSpPr>
          <p:cNvPr id="685" name="Google Shape;685;p31"/>
          <p:cNvSpPr/>
          <p:nvPr/>
        </p:nvSpPr>
        <p:spPr>
          <a:xfrm>
            <a:off x="6496050" y="2506935"/>
            <a:ext cx="5295900" cy="5882729"/>
          </a:xfrm>
          <a:prstGeom prst="roundRect">
            <a:avLst>
              <a:gd fmla="val 2518"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31"/>
          <p:cNvSpPr/>
          <p:nvPr/>
        </p:nvSpPr>
        <p:spPr>
          <a:xfrm>
            <a:off x="6496050" y="2506935"/>
            <a:ext cx="5295900" cy="57150"/>
          </a:xfrm>
          <a:custGeom>
            <a:rect b="b" l="l" r="r" t="t"/>
            <a:pathLst>
              <a:path extrusionOk="0" h="57150" w="5295900">
                <a:moveTo>
                  <a:pt x="28575" y="0"/>
                </a:moveTo>
                <a:lnTo>
                  <a:pt x="5267325" y="0"/>
                </a:lnTo>
                <a:cubicBezTo>
                  <a:pt x="5274904" y="0"/>
                  <a:pt x="5282172" y="3011"/>
                  <a:pt x="5287531" y="8369"/>
                </a:cubicBezTo>
                <a:cubicBezTo>
                  <a:pt x="5292889" y="13728"/>
                  <a:pt x="5295900" y="20996"/>
                  <a:pt x="5295900" y="28575"/>
                </a:cubicBezTo>
                <a:lnTo>
                  <a:pt x="5295900"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31"/>
          <p:cNvSpPr/>
          <p:nvPr/>
        </p:nvSpPr>
        <p:spPr>
          <a:xfrm>
            <a:off x="6800850" y="2849835"/>
            <a:ext cx="515493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PRACTICE 2</a:t>
            </a:r>
            <a:endParaRPr b="0" i="0" sz="1800" u="none" cap="none" strike="noStrike">
              <a:solidFill>
                <a:schemeClr val="dk1"/>
              </a:solidFill>
              <a:latin typeface="Calibri"/>
              <a:ea typeface="Calibri"/>
              <a:cs typeface="Calibri"/>
              <a:sym typeface="Calibri"/>
            </a:endParaRPr>
          </a:p>
        </p:txBody>
      </p:sp>
      <p:sp>
        <p:nvSpPr>
          <p:cNvPr id="688" name="Google Shape;688;p31"/>
          <p:cNvSpPr/>
          <p:nvPr/>
        </p:nvSpPr>
        <p:spPr>
          <a:xfrm>
            <a:off x="6800850" y="3264173"/>
            <a:ext cx="5154930" cy="4333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Add one AI step</a:t>
            </a:r>
            <a:endParaRPr b="0" i="0" sz="2400" u="none" cap="none" strike="noStrike">
              <a:solidFill>
                <a:schemeClr val="dk1"/>
              </a:solidFill>
              <a:latin typeface="Calibri"/>
              <a:ea typeface="Calibri"/>
              <a:cs typeface="Calibri"/>
              <a:sym typeface="Calibri"/>
            </a:endParaRPr>
          </a:p>
        </p:txBody>
      </p:sp>
      <p:sp>
        <p:nvSpPr>
          <p:cNvPr id="689" name="Google Shape;689;p31"/>
          <p:cNvSpPr/>
          <p:nvPr/>
        </p:nvSpPr>
        <p:spPr>
          <a:xfrm>
            <a:off x="6800850" y="3811860"/>
            <a:ext cx="4826889" cy="700980"/>
          </a:xfrm>
          <a:prstGeom prst="rect">
            <a:avLst/>
          </a:prstGeom>
          <a:noFill/>
          <a:ln>
            <a:noFill/>
          </a:ln>
        </p:spPr>
        <p:txBody>
          <a:bodyPr anchorCtr="0" anchor="t" bIns="25400" lIns="25400" spcFirstLastPara="1" rIns="25400" wrap="square" tIns="25400">
            <a:noAutofit/>
          </a:bodyPr>
          <a:lstStyle/>
          <a:p>
            <a:pPr indent="0" lvl="0" marL="0" marR="0" rtl="0" algn="l">
              <a:lnSpc>
                <a:spcPct val="110476"/>
              </a:lnSpc>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Pick one AI job. Output must flow into a later step.</a:t>
            </a:r>
            <a:endParaRPr b="0" i="0" sz="1800" u="none" cap="none" strike="noStrike">
              <a:solidFill>
                <a:schemeClr val="dk1"/>
              </a:solidFill>
              <a:latin typeface="Calibri"/>
              <a:ea typeface="Calibri"/>
              <a:cs typeface="Calibri"/>
              <a:sym typeface="Calibri"/>
            </a:endParaRPr>
          </a:p>
        </p:txBody>
      </p:sp>
      <p:sp>
        <p:nvSpPr>
          <p:cNvPr id="690" name="Google Shape;690;p31"/>
          <p:cNvSpPr/>
          <p:nvPr/>
        </p:nvSpPr>
        <p:spPr>
          <a:xfrm>
            <a:off x="6800850" y="4608091"/>
            <a:ext cx="4826889" cy="678061"/>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1B2A4A"/>
              </a:buClr>
              <a:buSzPts val="1800"/>
              <a:buFont typeface="DM Sans"/>
              <a:buNone/>
            </a:pPr>
            <a:r>
              <a:rPr b="1" i="0" lang="en-US" sz="1800" u="none" cap="none" strike="noStrike">
                <a:solidFill>
                  <a:srgbClr val="1B2A4A"/>
                </a:solidFill>
                <a:latin typeface="DM Sans"/>
                <a:ea typeface="DM Sans"/>
                <a:cs typeface="DM Sans"/>
                <a:sym typeface="DM Sans"/>
              </a:rPr>
              <a:t>Stretch: </a:t>
            </a:r>
            <a:r>
              <a:rPr b="0" i="0" lang="en-US" sz="1800" u="none" cap="none" strike="noStrike">
                <a:solidFill>
                  <a:srgbClr val="6B7280"/>
                </a:solidFill>
                <a:latin typeface="DM Sans"/>
                <a:ea typeface="DM Sans"/>
                <a:cs typeface="DM Sans"/>
                <a:sym typeface="DM Sans"/>
              </a:rPr>
              <a:t>Conditional routing by classification.</a:t>
            </a:r>
            <a:endParaRPr b="0" i="0" sz="1800" u="none" cap="none" strike="noStrike">
              <a:solidFill>
                <a:schemeClr val="dk1"/>
              </a:solidFill>
              <a:latin typeface="Calibri"/>
              <a:ea typeface="Calibri"/>
              <a:cs typeface="Calibri"/>
              <a:sym typeface="Calibri"/>
            </a:endParaRPr>
          </a:p>
        </p:txBody>
      </p:sp>
      <p:sp>
        <p:nvSpPr>
          <p:cNvPr id="691" name="Google Shape;691;p31"/>
          <p:cNvSpPr/>
          <p:nvPr/>
        </p:nvSpPr>
        <p:spPr>
          <a:xfrm>
            <a:off x="12039600" y="2506935"/>
            <a:ext cx="5295900" cy="5882729"/>
          </a:xfrm>
          <a:prstGeom prst="roundRect">
            <a:avLst>
              <a:gd fmla="val 2518"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31"/>
          <p:cNvSpPr/>
          <p:nvPr/>
        </p:nvSpPr>
        <p:spPr>
          <a:xfrm>
            <a:off x="12039600" y="2506935"/>
            <a:ext cx="5295900" cy="57150"/>
          </a:xfrm>
          <a:custGeom>
            <a:rect b="b" l="l" r="r" t="t"/>
            <a:pathLst>
              <a:path extrusionOk="0" h="57150" w="5295900">
                <a:moveTo>
                  <a:pt x="28575" y="0"/>
                </a:moveTo>
                <a:lnTo>
                  <a:pt x="5267325" y="0"/>
                </a:lnTo>
                <a:cubicBezTo>
                  <a:pt x="5274904" y="0"/>
                  <a:pt x="5282172" y="3011"/>
                  <a:pt x="5287531" y="8369"/>
                </a:cubicBezTo>
                <a:cubicBezTo>
                  <a:pt x="5292889" y="13728"/>
                  <a:pt x="5295900" y="20996"/>
                  <a:pt x="5295900" y="28575"/>
                </a:cubicBezTo>
                <a:lnTo>
                  <a:pt x="5295900" y="57150"/>
                </a:lnTo>
                <a:lnTo>
                  <a:pt x="0" y="57150"/>
                </a:lnTo>
                <a:lnTo>
                  <a:pt x="0" y="28575"/>
                </a:lnTo>
                <a:cubicBezTo>
                  <a:pt x="0" y="12793"/>
                  <a:pt x="12793" y="0"/>
                  <a:pt x="28575" y="0"/>
                </a:cubicBezTo>
                <a:close/>
              </a:path>
            </a:pathLst>
          </a:custGeom>
          <a:solidFill>
            <a:srgbClr val="1A9E8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31"/>
          <p:cNvSpPr/>
          <p:nvPr/>
        </p:nvSpPr>
        <p:spPr>
          <a:xfrm>
            <a:off x="12344400" y="2849835"/>
            <a:ext cx="515493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PRACTICE 3</a:t>
            </a:r>
            <a:endParaRPr b="0" i="0" sz="1800" u="none" cap="none" strike="noStrike">
              <a:solidFill>
                <a:schemeClr val="dk1"/>
              </a:solidFill>
              <a:latin typeface="Calibri"/>
              <a:ea typeface="Calibri"/>
              <a:cs typeface="Calibri"/>
              <a:sym typeface="Calibri"/>
            </a:endParaRPr>
          </a:p>
        </p:txBody>
      </p:sp>
      <p:sp>
        <p:nvSpPr>
          <p:cNvPr id="694" name="Google Shape;694;p31"/>
          <p:cNvSpPr/>
          <p:nvPr/>
        </p:nvSpPr>
        <p:spPr>
          <a:xfrm>
            <a:off x="12344400" y="3264173"/>
            <a:ext cx="5154930" cy="43338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B2A4A"/>
              </a:buClr>
              <a:buSzPts val="2400"/>
              <a:buFont typeface="DM Sans"/>
              <a:buNone/>
            </a:pPr>
            <a:r>
              <a:rPr b="1" i="0" lang="en-US" sz="2400" u="none" cap="none" strike="noStrike">
                <a:solidFill>
                  <a:srgbClr val="1B2A4A"/>
                </a:solidFill>
                <a:latin typeface="DM Sans"/>
                <a:ea typeface="DM Sans"/>
                <a:cs typeface="DM Sans"/>
                <a:sym typeface="DM Sans"/>
              </a:rPr>
              <a:t>Scope &amp; build the agent</a:t>
            </a:r>
            <a:endParaRPr b="0" i="0" sz="2400" u="none" cap="none" strike="noStrike">
              <a:solidFill>
                <a:schemeClr val="dk1"/>
              </a:solidFill>
              <a:latin typeface="Calibri"/>
              <a:ea typeface="Calibri"/>
              <a:cs typeface="Calibri"/>
              <a:sym typeface="Calibri"/>
            </a:endParaRPr>
          </a:p>
        </p:txBody>
      </p:sp>
      <p:sp>
        <p:nvSpPr>
          <p:cNvPr id="695" name="Google Shape;695;p31"/>
          <p:cNvSpPr/>
          <p:nvPr/>
        </p:nvSpPr>
        <p:spPr>
          <a:xfrm>
            <a:off x="12344400" y="3811860"/>
            <a:ext cx="4826889" cy="700980"/>
          </a:xfrm>
          <a:prstGeom prst="rect">
            <a:avLst/>
          </a:prstGeom>
          <a:noFill/>
          <a:ln>
            <a:noFill/>
          </a:ln>
        </p:spPr>
        <p:txBody>
          <a:bodyPr anchorCtr="0" anchor="t" bIns="25400" lIns="25400" spcFirstLastPara="1" rIns="25400" wrap="square" tIns="25400">
            <a:noAutofit/>
          </a:bodyPr>
          <a:lstStyle/>
          <a:p>
            <a:pPr indent="0" lvl="0" marL="0" marR="0" rtl="0" algn="l">
              <a:lnSpc>
                <a:spcPct val="110476"/>
              </a:lnSpc>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Goal, tools, instructions, boundaries, output — then build the narrowest version.</a:t>
            </a:r>
            <a:endParaRPr b="0" i="0" sz="1800" u="none" cap="none" strike="noStrike">
              <a:solidFill>
                <a:schemeClr val="dk1"/>
              </a:solidFill>
              <a:latin typeface="Calibri"/>
              <a:ea typeface="Calibri"/>
              <a:cs typeface="Calibri"/>
              <a:sym typeface="Calibri"/>
            </a:endParaRPr>
          </a:p>
        </p:txBody>
      </p:sp>
      <p:sp>
        <p:nvSpPr>
          <p:cNvPr id="696" name="Google Shape;696;p31"/>
          <p:cNvSpPr/>
          <p:nvPr/>
        </p:nvSpPr>
        <p:spPr>
          <a:xfrm>
            <a:off x="12344400" y="4608091"/>
            <a:ext cx="5154930" cy="358080"/>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1B2A4A"/>
              </a:buClr>
              <a:buSzPts val="1800"/>
              <a:buFont typeface="DM Sans"/>
              <a:buNone/>
            </a:pPr>
            <a:r>
              <a:rPr b="1" i="0" lang="en-US" sz="1800" u="none" cap="none" strike="noStrike">
                <a:solidFill>
                  <a:srgbClr val="1B2A4A"/>
                </a:solidFill>
                <a:latin typeface="DM Sans"/>
                <a:ea typeface="DM Sans"/>
                <a:cs typeface="DM Sans"/>
                <a:sym typeface="DM Sans"/>
              </a:rPr>
              <a:t>Submit: </a:t>
            </a:r>
            <a:r>
              <a:rPr b="0" i="0" lang="en-US" sz="1800" u="none" cap="none" strike="noStrike">
                <a:solidFill>
                  <a:srgbClr val="6B7280"/>
                </a:solidFill>
                <a:latin typeface="DM Sans"/>
                <a:ea typeface="DM Sans"/>
                <a:cs typeface="DM Sans"/>
                <a:sym typeface="DM Sans"/>
              </a:rPr>
              <a:t>one test case + screenshot or link.</a:t>
            </a:r>
            <a:endParaRPr b="0" i="0" sz="1800" u="none" cap="none" strike="noStrike">
              <a:solidFill>
                <a:schemeClr val="dk1"/>
              </a:solidFill>
              <a:latin typeface="Calibri"/>
              <a:ea typeface="Calibri"/>
              <a:cs typeface="Calibri"/>
              <a:sym typeface="Calibri"/>
            </a:endParaRPr>
          </a:p>
        </p:txBody>
      </p:sp>
      <p:sp>
        <p:nvSpPr>
          <p:cNvPr id="697" name="Google Shape;697;p31"/>
          <p:cNvSpPr/>
          <p:nvPr/>
        </p:nvSpPr>
        <p:spPr>
          <a:xfrm>
            <a:off x="952500" y="8732565"/>
            <a:ext cx="16383000" cy="792435"/>
          </a:xfrm>
          <a:prstGeom prst="roundRect">
            <a:avLst>
              <a:gd fmla="val 9616" name="adj"/>
            </a:avLst>
          </a:prstGeom>
          <a:solidFill>
            <a:srgbClr val="FFF6D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31"/>
          <p:cNvSpPr/>
          <p:nvPr/>
        </p:nvSpPr>
        <p:spPr>
          <a:xfrm>
            <a:off x="952500" y="8732565"/>
            <a:ext cx="57150" cy="792435"/>
          </a:xfrm>
          <a:prstGeom prst="rect">
            <a:avLst/>
          </a:prstGeom>
          <a:solidFill>
            <a:srgbClr val="F5C84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31"/>
          <p:cNvSpPr/>
          <p:nvPr/>
        </p:nvSpPr>
        <p:spPr>
          <a:xfrm>
            <a:off x="1295400" y="8942115"/>
            <a:ext cx="342900" cy="411435"/>
          </a:xfrm>
          <a:prstGeom prst="rect">
            <a:avLst/>
          </a:prstGeom>
          <a:noFill/>
          <a:ln>
            <a:noFill/>
          </a:ln>
        </p:spPr>
        <p:txBody>
          <a:bodyPr anchorCtr="0" anchor="t" bIns="25400" lIns="25400" spcFirstLastPara="1" rIns="25400" wrap="square" tIns="25400">
            <a:noAutofit/>
          </a:bodyPr>
          <a:lstStyle/>
          <a:p>
            <a:pPr indent="0" lvl="0" marL="0" marR="0" rtl="0" algn="l">
              <a:lnSpc>
                <a:spcPct val="107397"/>
              </a:lnSpc>
              <a:spcBef>
                <a:spcPts val="0"/>
              </a:spcBef>
              <a:spcAft>
                <a:spcPts val="0"/>
              </a:spcAft>
              <a:buClr>
                <a:srgbClr val="2D2D2D"/>
              </a:buClr>
              <a:buSzPts val="2100"/>
              <a:buFont typeface="DM Sans"/>
              <a:buNone/>
            </a:pPr>
            <a:r>
              <a:rPr b="0" i="0" lang="en-US" sz="2100" u="none" cap="none" strike="noStrike">
                <a:solidFill>
                  <a:srgbClr val="2D2D2D"/>
                </a:solidFill>
                <a:latin typeface="DM Sans"/>
                <a:ea typeface="DM Sans"/>
                <a:cs typeface="DM Sans"/>
                <a:sym typeface="DM Sans"/>
              </a:rPr>
              <a:t>⚠️</a:t>
            </a:r>
            <a:endParaRPr b="0" i="0" sz="2100" u="none" cap="none" strike="noStrike">
              <a:solidFill>
                <a:schemeClr val="dk1"/>
              </a:solidFill>
              <a:latin typeface="Calibri"/>
              <a:ea typeface="Calibri"/>
              <a:cs typeface="Calibri"/>
              <a:sym typeface="Calibri"/>
            </a:endParaRPr>
          </a:p>
        </p:txBody>
      </p:sp>
      <p:sp>
        <p:nvSpPr>
          <p:cNvPr id="700" name="Google Shape;700;p31"/>
          <p:cNvSpPr/>
          <p:nvPr/>
        </p:nvSpPr>
        <p:spPr>
          <a:xfrm>
            <a:off x="1714500" y="8968755"/>
            <a:ext cx="12250981" cy="358080"/>
          </a:xfrm>
          <a:prstGeom prst="rect">
            <a:avLst/>
          </a:prstGeom>
          <a:noFill/>
          <a:ln>
            <a:noFill/>
          </a:ln>
        </p:spPr>
        <p:txBody>
          <a:bodyPr anchorCtr="0" anchor="t" bIns="25400" lIns="25400" spcFirstLastPara="1" rIns="25400" wrap="square" tIns="25400">
            <a:noAutofit/>
          </a:bodyPr>
          <a:lstStyle/>
          <a:p>
            <a:pPr indent="0" lvl="0" marL="0" marR="0" rtl="0" algn="l">
              <a:lnSpc>
                <a:spcPct val="106667"/>
              </a:lnSpc>
              <a:spcBef>
                <a:spcPts val="0"/>
              </a:spcBef>
              <a:spcAft>
                <a:spcPts val="0"/>
              </a:spcAft>
              <a:buClr>
                <a:srgbClr val="2D2D2D"/>
              </a:buClr>
              <a:buSzPts val="1800"/>
              <a:buFont typeface="DM Sans"/>
              <a:buNone/>
            </a:pPr>
            <a:r>
              <a:rPr b="1" i="0" lang="en-US" sz="1800" u="none" cap="none" strike="noStrike">
                <a:solidFill>
                  <a:srgbClr val="2D2D2D"/>
                </a:solidFill>
                <a:latin typeface="DM Sans"/>
                <a:ea typeface="DM Sans"/>
                <a:cs typeface="DM Sans"/>
                <a:sym typeface="DM Sans"/>
              </a:rPr>
              <a:t>Golden rule: </a:t>
            </a:r>
            <a:r>
              <a:rPr b="0" i="0" lang="en-US" sz="1800" u="none" cap="none" strike="noStrike">
                <a:solidFill>
                  <a:srgbClr val="2D2D2D"/>
                </a:solidFill>
                <a:latin typeface="DM Sans"/>
                <a:ea typeface="DM Sans"/>
                <a:cs typeface="DM Sans"/>
                <a:sym typeface="DM Sans"/>
              </a:rPr>
              <a:t>Keep your first agent narrow — draft only, never auto-send. One goal, few tools, clear output.</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5F7FA"/>
        </a:solidFill>
      </p:bgPr>
    </p:bg>
    <p:spTree>
      <p:nvGrpSpPr>
        <p:cNvPr id="705" name="Shape 705"/>
        <p:cNvGrpSpPr/>
        <p:nvPr/>
      </p:nvGrpSpPr>
      <p:grpSpPr>
        <a:xfrm>
          <a:off x="0" y="0"/>
          <a:ext cx="0" cy="0"/>
          <a:chOff x="0" y="0"/>
          <a:chExt cx="0" cy="0"/>
        </a:xfrm>
      </p:grpSpPr>
      <p:sp>
        <p:nvSpPr>
          <p:cNvPr id="706" name="Google Shape;706;p32"/>
          <p:cNvSpPr/>
          <p:nvPr/>
        </p:nvSpPr>
        <p:spPr>
          <a:xfrm>
            <a:off x="952500" y="838200"/>
            <a:ext cx="10809997" cy="678135"/>
          </a:xfrm>
          <a:prstGeom prst="rect">
            <a:avLst/>
          </a:prstGeom>
          <a:noFill/>
          <a:ln>
            <a:noFill/>
          </a:ln>
        </p:spPr>
        <p:txBody>
          <a:bodyPr anchorCtr="0" anchor="t" bIns="25400" lIns="25400" spcFirstLastPara="1" rIns="25400" wrap="square" tIns="25400">
            <a:noAutofit/>
          </a:bodyPr>
          <a:lstStyle/>
          <a:p>
            <a:pPr indent="0" lvl="0" marL="0" marR="0" rtl="0" algn="l">
              <a:lnSpc>
                <a:spcPct val="80479"/>
              </a:lnSpc>
              <a:spcBef>
                <a:spcPts val="0"/>
              </a:spcBef>
              <a:spcAft>
                <a:spcPts val="0"/>
              </a:spcAft>
              <a:buClr>
                <a:srgbClr val="1B2A4A"/>
              </a:buClr>
              <a:buSzPts val="4800"/>
              <a:buFont typeface="DM Sans"/>
              <a:buNone/>
            </a:pPr>
            <a:r>
              <a:rPr b="1" i="0" lang="en-US" sz="4800" u="none" cap="none" strike="noStrike">
                <a:solidFill>
                  <a:srgbClr val="1B2A4A"/>
                </a:solidFill>
                <a:latin typeface="DM Sans"/>
                <a:ea typeface="DM Sans"/>
                <a:cs typeface="DM Sans"/>
                <a:sym typeface="DM Sans"/>
              </a:rPr>
              <a:t>Appendix — Detailed Run of Show</a:t>
            </a:r>
            <a:endParaRPr b="0" i="0" sz="4800" u="none" cap="none" strike="noStrike">
              <a:solidFill>
                <a:schemeClr val="dk1"/>
              </a:solidFill>
              <a:latin typeface="Calibri"/>
              <a:ea typeface="Calibri"/>
              <a:cs typeface="Calibri"/>
              <a:sym typeface="Calibri"/>
            </a:endParaRPr>
          </a:p>
        </p:txBody>
      </p:sp>
      <p:sp>
        <p:nvSpPr>
          <p:cNvPr id="707" name="Google Shape;707;p32"/>
          <p:cNvSpPr/>
          <p:nvPr/>
        </p:nvSpPr>
        <p:spPr>
          <a:xfrm>
            <a:off x="952500" y="1554435"/>
            <a:ext cx="10809997" cy="533400"/>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3000"/>
              <a:buFont typeface="DM Sans"/>
              <a:buNone/>
            </a:pPr>
            <a:r>
              <a:rPr b="0" i="1" lang="en-US" sz="3000" u="none" cap="none" strike="noStrike">
                <a:solidFill>
                  <a:srgbClr val="1A9E8F"/>
                </a:solidFill>
                <a:latin typeface="DM Sans"/>
                <a:ea typeface="DM Sans"/>
                <a:cs typeface="DM Sans"/>
                <a:sym typeface="DM Sans"/>
              </a:rPr>
              <a:t>Minute-by-minute pacing reference.</a:t>
            </a:r>
            <a:endParaRPr b="0" i="0" sz="3000" u="none" cap="none" strike="noStrike">
              <a:solidFill>
                <a:schemeClr val="dk1"/>
              </a:solidFill>
              <a:latin typeface="Calibri"/>
              <a:ea typeface="Calibri"/>
              <a:cs typeface="Calibri"/>
              <a:sym typeface="Calibri"/>
            </a:endParaRPr>
          </a:p>
        </p:txBody>
      </p:sp>
      <p:sp>
        <p:nvSpPr>
          <p:cNvPr id="708" name="Google Shape;708;p32"/>
          <p:cNvSpPr/>
          <p:nvPr/>
        </p:nvSpPr>
        <p:spPr>
          <a:xfrm>
            <a:off x="15700474" y="1482998"/>
            <a:ext cx="1635026" cy="566738"/>
          </a:xfrm>
          <a:prstGeom prst="roundRect">
            <a:avLst>
              <a:gd fmla="val 50000" name="adj"/>
            </a:avLst>
          </a:prstGeom>
          <a:solidFill>
            <a:srgbClr val="E8F7F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32"/>
          <p:cNvSpPr/>
          <p:nvPr/>
        </p:nvSpPr>
        <p:spPr>
          <a:xfrm>
            <a:off x="15948124" y="1616348"/>
            <a:ext cx="1215926" cy="338137"/>
          </a:xfrm>
          <a:prstGeom prst="rect">
            <a:avLst/>
          </a:prstGeom>
          <a:noFill/>
          <a:ln>
            <a:noFill/>
          </a:ln>
        </p:spPr>
        <p:txBody>
          <a:bodyPr anchorCtr="0" anchor="ctr" bIns="25400" lIns="25400" spcFirstLastPara="1" rIns="25400" wrap="square" tIns="25400">
            <a:noAutofit/>
          </a:bodyPr>
          <a:lstStyle/>
          <a:p>
            <a:pPr indent="0" lvl="0" marL="0" marR="0" rtl="0" algn="l">
              <a:spcBef>
                <a:spcPts val="0"/>
              </a:spcBef>
              <a:spcAft>
                <a:spcPts val="0"/>
              </a:spcAft>
              <a:buClr>
                <a:srgbClr val="1A9E8F"/>
              </a:buClr>
              <a:buSzPts val="1800"/>
              <a:buFont typeface="DM Sans"/>
              <a:buNone/>
            </a:pPr>
            <a:r>
              <a:rPr b="1" i="0" lang="en-US" sz="1800" u="none" cap="none" strike="noStrike">
                <a:solidFill>
                  <a:srgbClr val="1A9E8F"/>
                </a:solidFill>
                <a:latin typeface="DM Sans"/>
                <a:ea typeface="DM Sans"/>
                <a:cs typeface="DM Sans"/>
                <a:sym typeface="DM Sans"/>
              </a:rPr>
              <a:t>Reference</a:t>
            </a:r>
            <a:endParaRPr b="0" i="0" sz="1800" u="none" cap="none" strike="noStrike">
              <a:solidFill>
                <a:schemeClr val="dk1"/>
              </a:solidFill>
              <a:latin typeface="Calibri"/>
              <a:ea typeface="Calibri"/>
              <a:cs typeface="Calibri"/>
              <a:sym typeface="Calibri"/>
            </a:endParaRPr>
          </a:p>
        </p:txBody>
      </p:sp>
      <p:sp>
        <p:nvSpPr>
          <p:cNvPr id="710" name="Google Shape;710;p32"/>
          <p:cNvSpPr/>
          <p:nvPr/>
        </p:nvSpPr>
        <p:spPr>
          <a:xfrm>
            <a:off x="952500" y="2583135"/>
            <a:ext cx="16383000" cy="528638"/>
          </a:xfrm>
          <a:prstGeom prst="roundRect">
            <a:avLst>
              <a:gd fmla="val 2522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32"/>
          <p:cNvSpPr/>
          <p:nvPr/>
        </p:nvSpPr>
        <p:spPr>
          <a:xfrm>
            <a:off x="1162050" y="2697435"/>
            <a:ext cx="209550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JetBrains Mono"/>
              <a:buNone/>
            </a:pPr>
            <a:r>
              <a:rPr b="1" i="0" lang="en-US" sz="1800" u="none" cap="none" strike="noStrike">
                <a:solidFill>
                  <a:srgbClr val="1A9E8F"/>
                </a:solidFill>
                <a:latin typeface="JetBrains Mono"/>
                <a:ea typeface="JetBrains Mono"/>
                <a:cs typeface="JetBrains Mono"/>
                <a:sym typeface="JetBrains Mono"/>
              </a:rPr>
              <a:t>0:00 – 0:10</a:t>
            </a:r>
            <a:endParaRPr b="0" i="0" sz="1800" u="none" cap="none" strike="noStrike">
              <a:solidFill>
                <a:schemeClr val="dk1"/>
              </a:solidFill>
              <a:latin typeface="Calibri"/>
              <a:ea typeface="Calibri"/>
              <a:cs typeface="Calibri"/>
              <a:sym typeface="Calibri"/>
            </a:endParaRPr>
          </a:p>
        </p:txBody>
      </p:sp>
      <p:sp>
        <p:nvSpPr>
          <p:cNvPr id="712" name="Google Shape;712;p32"/>
          <p:cNvSpPr/>
          <p:nvPr/>
        </p:nvSpPr>
        <p:spPr>
          <a:xfrm>
            <a:off x="3276600" y="2697435"/>
            <a:ext cx="473452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Frame, mental model &amp; shared use case</a:t>
            </a:r>
            <a:endParaRPr b="0" i="0" sz="1800" u="none" cap="none" strike="noStrike">
              <a:solidFill>
                <a:schemeClr val="dk1"/>
              </a:solidFill>
              <a:latin typeface="Calibri"/>
              <a:ea typeface="Calibri"/>
              <a:cs typeface="Calibri"/>
              <a:sym typeface="Calibri"/>
            </a:endParaRPr>
          </a:p>
        </p:txBody>
      </p:sp>
      <p:sp>
        <p:nvSpPr>
          <p:cNvPr id="713" name="Google Shape;713;p32"/>
          <p:cNvSpPr/>
          <p:nvPr/>
        </p:nvSpPr>
        <p:spPr>
          <a:xfrm>
            <a:off x="952500" y="3187973"/>
            <a:ext cx="16383000" cy="528638"/>
          </a:xfrm>
          <a:prstGeom prst="roundRect">
            <a:avLst>
              <a:gd fmla="val 2522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32"/>
          <p:cNvSpPr/>
          <p:nvPr/>
        </p:nvSpPr>
        <p:spPr>
          <a:xfrm>
            <a:off x="1162050" y="3302273"/>
            <a:ext cx="209550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JetBrains Mono"/>
              <a:buNone/>
            </a:pPr>
            <a:r>
              <a:rPr b="1" i="0" lang="en-US" sz="1800" u="none" cap="none" strike="noStrike">
                <a:solidFill>
                  <a:srgbClr val="1A9E8F"/>
                </a:solidFill>
                <a:latin typeface="JetBrains Mono"/>
                <a:ea typeface="JetBrains Mono"/>
                <a:cs typeface="JetBrains Mono"/>
                <a:sym typeface="JetBrains Mono"/>
              </a:rPr>
              <a:t>0:10 – 0:22</a:t>
            </a:r>
            <a:endParaRPr b="0" i="0" sz="1800" u="none" cap="none" strike="noStrike">
              <a:solidFill>
                <a:schemeClr val="dk1"/>
              </a:solidFill>
              <a:latin typeface="Calibri"/>
              <a:ea typeface="Calibri"/>
              <a:cs typeface="Calibri"/>
              <a:sym typeface="Calibri"/>
            </a:endParaRPr>
          </a:p>
        </p:txBody>
      </p:sp>
      <p:sp>
        <p:nvSpPr>
          <p:cNvPr id="715" name="Google Shape;715;p32"/>
          <p:cNvSpPr/>
          <p:nvPr/>
        </p:nvSpPr>
        <p:spPr>
          <a:xfrm>
            <a:off x="3276600" y="3302273"/>
            <a:ext cx="4838968"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 Activity — find your automation target</a:t>
            </a:r>
            <a:endParaRPr b="0" i="0" sz="1800" u="none" cap="none" strike="noStrike">
              <a:solidFill>
                <a:schemeClr val="dk1"/>
              </a:solidFill>
              <a:latin typeface="Calibri"/>
              <a:ea typeface="Calibri"/>
              <a:cs typeface="Calibri"/>
              <a:sym typeface="Calibri"/>
            </a:endParaRPr>
          </a:p>
        </p:txBody>
      </p:sp>
      <p:sp>
        <p:nvSpPr>
          <p:cNvPr id="716" name="Google Shape;716;p32"/>
          <p:cNvSpPr/>
          <p:nvPr/>
        </p:nvSpPr>
        <p:spPr>
          <a:xfrm>
            <a:off x="952500" y="3792810"/>
            <a:ext cx="16383000" cy="528638"/>
          </a:xfrm>
          <a:prstGeom prst="roundRect">
            <a:avLst>
              <a:gd fmla="val 2522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32"/>
          <p:cNvSpPr/>
          <p:nvPr/>
        </p:nvSpPr>
        <p:spPr>
          <a:xfrm>
            <a:off x="1162050" y="3907110"/>
            <a:ext cx="209550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JetBrains Mono"/>
              <a:buNone/>
            </a:pPr>
            <a:r>
              <a:rPr b="1" i="0" lang="en-US" sz="1800" u="none" cap="none" strike="noStrike">
                <a:solidFill>
                  <a:srgbClr val="1A9E8F"/>
                </a:solidFill>
                <a:latin typeface="JetBrains Mono"/>
                <a:ea typeface="JetBrains Mono"/>
                <a:cs typeface="JetBrains Mono"/>
                <a:sym typeface="JetBrains Mono"/>
              </a:rPr>
              <a:t>0:22 – 0:38</a:t>
            </a:r>
            <a:endParaRPr b="0" i="0" sz="1800" u="none" cap="none" strike="noStrike">
              <a:solidFill>
                <a:schemeClr val="dk1"/>
              </a:solidFill>
              <a:latin typeface="Calibri"/>
              <a:ea typeface="Calibri"/>
              <a:cs typeface="Calibri"/>
              <a:sym typeface="Calibri"/>
            </a:endParaRPr>
          </a:p>
        </p:txBody>
      </p:sp>
      <p:sp>
        <p:nvSpPr>
          <p:cNvPr id="718" name="Google Shape;718;p32"/>
          <p:cNvSpPr/>
          <p:nvPr/>
        </p:nvSpPr>
        <p:spPr>
          <a:xfrm>
            <a:off x="3276600" y="3907110"/>
            <a:ext cx="3661968"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Map the lead capture workflow</a:t>
            </a:r>
            <a:endParaRPr b="0" i="0" sz="1800" u="none" cap="none" strike="noStrike">
              <a:solidFill>
                <a:schemeClr val="dk1"/>
              </a:solidFill>
              <a:latin typeface="Calibri"/>
              <a:ea typeface="Calibri"/>
              <a:cs typeface="Calibri"/>
              <a:sym typeface="Calibri"/>
            </a:endParaRPr>
          </a:p>
        </p:txBody>
      </p:sp>
      <p:sp>
        <p:nvSpPr>
          <p:cNvPr id="719" name="Google Shape;719;p32"/>
          <p:cNvSpPr/>
          <p:nvPr/>
        </p:nvSpPr>
        <p:spPr>
          <a:xfrm>
            <a:off x="952500" y="4397648"/>
            <a:ext cx="16383000" cy="528638"/>
          </a:xfrm>
          <a:prstGeom prst="roundRect">
            <a:avLst>
              <a:gd fmla="val 2522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32"/>
          <p:cNvSpPr/>
          <p:nvPr/>
        </p:nvSpPr>
        <p:spPr>
          <a:xfrm>
            <a:off x="1162050" y="4511948"/>
            <a:ext cx="209550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JetBrains Mono"/>
              <a:buNone/>
            </a:pPr>
            <a:r>
              <a:rPr b="1" i="0" lang="en-US" sz="1800" u="none" cap="none" strike="noStrike">
                <a:solidFill>
                  <a:srgbClr val="1A9E8F"/>
                </a:solidFill>
                <a:latin typeface="JetBrains Mono"/>
                <a:ea typeface="JetBrains Mono"/>
                <a:cs typeface="JetBrains Mono"/>
                <a:sym typeface="JetBrains Mono"/>
              </a:rPr>
              <a:t>0:38 – 0:43</a:t>
            </a:r>
            <a:endParaRPr b="0" i="0" sz="1800" u="none" cap="none" strike="noStrike">
              <a:solidFill>
                <a:schemeClr val="dk1"/>
              </a:solidFill>
              <a:latin typeface="Calibri"/>
              <a:ea typeface="Calibri"/>
              <a:cs typeface="Calibri"/>
              <a:sym typeface="Calibri"/>
            </a:endParaRPr>
          </a:p>
        </p:txBody>
      </p:sp>
      <p:sp>
        <p:nvSpPr>
          <p:cNvPr id="721" name="Google Shape;721;p32"/>
          <p:cNvSpPr/>
          <p:nvPr/>
        </p:nvSpPr>
        <p:spPr>
          <a:xfrm>
            <a:off x="3276600" y="4511948"/>
            <a:ext cx="5123006"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 Demo 1 — basic automation in Make.com</a:t>
            </a:r>
            <a:endParaRPr b="0" i="0" sz="1800" u="none" cap="none" strike="noStrike">
              <a:solidFill>
                <a:schemeClr val="dk1"/>
              </a:solidFill>
              <a:latin typeface="Calibri"/>
              <a:ea typeface="Calibri"/>
              <a:cs typeface="Calibri"/>
              <a:sym typeface="Calibri"/>
            </a:endParaRPr>
          </a:p>
        </p:txBody>
      </p:sp>
      <p:sp>
        <p:nvSpPr>
          <p:cNvPr id="722" name="Google Shape;722;p32"/>
          <p:cNvSpPr/>
          <p:nvPr/>
        </p:nvSpPr>
        <p:spPr>
          <a:xfrm>
            <a:off x="952500" y="5002485"/>
            <a:ext cx="16383000" cy="528638"/>
          </a:xfrm>
          <a:prstGeom prst="roundRect">
            <a:avLst>
              <a:gd fmla="val 2522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32"/>
          <p:cNvSpPr/>
          <p:nvPr/>
        </p:nvSpPr>
        <p:spPr>
          <a:xfrm>
            <a:off x="1162050" y="5116785"/>
            <a:ext cx="209550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JetBrains Mono"/>
              <a:buNone/>
            </a:pPr>
            <a:r>
              <a:rPr b="1" i="0" lang="en-US" sz="1800" u="none" cap="none" strike="noStrike">
                <a:solidFill>
                  <a:srgbClr val="1A9E8F"/>
                </a:solidFill>
                <a:latin typeface="JetBrains Mono"/>
                <a:ea typeface="JetBrains Mono"/>
                <a:cs typeface="JetBrains Mono"/>
                <a:sym typeface="JetBrains Mono"/>
              </a:rPr>
              <a:t>0:43 – 1:05</a:t>
            </a:r>
            <a:endParaRPr b="0" i="0" sz="1800" u="none" cap="none" strike="noStrike">
              <a:solidFill>
                <a:schemeClr val="dk1"/>
              </a:solidFill>
              <a:latin typeface="Calibri"/>
              <a:ea typeface="Calibri"/>
              <a:cs typeface="Calibri"/>
              <a:sym typeface="Calibri"/>
            </a:endParaRPr>
          </a:p>
        </p:txBody>
      </p:sp>
      <p:sp>
        <p:nvSpPr>
          <p:cNvPr id="724" name="Google Shape;724;p32"/>
          <p:cNvSpPr/>
          <p:nvPr/>
        </p:nvSpPr>
        <p:spPr>
          <a:xfrm>
            <a:off x="3276600" y="5116785"/>
            <a:ext cx="572775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 Practice 1 — build &amp; test your first automation</a:t>
            </a:r>
            <a:endParaRPr b="0" i="0" sz="1800" u="none" cap="none" strike="noStrike">
              <a:solidFill>
                <a:schemeClr val="dk1"/>
              </a:solidFill>
              <a:latin typeface="Calibri"/>
              <a:ea typeface="Calibri"/>
              <a:cs typeface="Calibri"/>
              <a:sym typeface="Calibri"/>
            </a:endParaRPr>
          </a:p>
        </p:txBody>
      </p:sp>
      <p:sp>
        <p:nvSpPr>
          <p:cNvPr id="725" name="Google Shape;725;p32"/>
          <p:cNvSpPr/>
          <p:nvPr/>
        </p:nvSpPr>
        <p:spPr>
          <a:xfrm>
            <a:off x="952500" y="5607323"/>
            <a:ext cx="16383000" cy="528638"/>
          </a:xfrm>
          <a:prstGeom prst="roundRect">
            <a:avLst>
              <a:gd fmla="val 2522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32"/>
          <p:cNvSpPr/>
          <p:nvPr/>
        </p:nvSpPr>
        <p:spPr>
          <a:xfrm>
            <a:off x="1162050" y="5721623"/>
            <a:ext cx="209550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JetBrains Mono"/>
              <a:buNone/>
            </a:pPr>
            <a:r>
              <a:rPr b="1" i="0" lang="en-US" sz="1800" u="none" cap="none" strike="noStrike">
                <a:solidFill>
                  <a:srgbClr val="1A9E8F"/>
                </a:solidFill>
                <a:latin typeface="JetBrains Mono"/>
                <a:ea typeface="JetBrains Mono"/>
                <a:cs typeface="JetBrains Mono"/>
                <a:sym typeface="JetBrains Mono"/>
              </a:rPr>
              <a:t>1:05 – 1:35</a:t>
            </a:r>
            <a:endParaRPr b="0" i="0" sz="1800" u="none" cap="none" strike="noStrike">
              <a:solidFill>
                <a:schemeClr val="dk1"/>
              </a:solidFill>
              <a:latin typeface="Calibri"/>
              <a:ea typeface="Calibri"/>
              <a:cs typeface="Calibri"/>
              <a:sym typeface="Calibri"/>
            </a:endParaRPr>
          </a:p>
        </p:txBody>
      </p:sp>
      <p:sp>
        <p:nvSpPr>
          <p:cNvPr id="727" name="Google Shape;727;p32"/>
          <p:cNvSpPr/>
          <p:nvPr/>
        </p:nvSpPr>
        <p:spPr>
          <a:xfrm>
            <a:off x="3276600" y="5721623"/>
            <a:ext cx="521272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 Demo 2 + 🛠 Practice 2 — add one AI step</a:t>
            </a:r>
            <a:endParaRPr b="0" i="0" sz="1800" u="none" cap="none" strike="noStrike">
              <a:solidFill>
                <a:schemeClr val="dk1"/>
              </a:solidFill>
              <a:latin typeface="Calibri"/>
              <a:ea typeface="Calibri"/>
              <a:cs typeface="Calibri"/>
              <a:sym typeface="Calibri"/>
            </a:endParaRPr>
          </a:p>
        </p:txBody>
      </p:sp>
      <p:sp>
        <p:nvSpPr>
          <p:cNvPr id="728" name="Google Shape;728;p32"/>
          <p:cNvSpPr/>
          <p:nvPr/>
        </p:nvSpPr>
        <p:spPr>
          <a:xfrm>
            <a:off x="952500" y="6212160"/>
            <a:ext cx="16383000" cy="528638"/>
          </a:xfrm>
          <a:prstGeom prst="roundRect">
            <a:avLst>
              <a:gd fmla="val 2522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32"/>
          <p:cNvSpPr/>
          <p:nvPr/>
        </p:nvSpPr>
        <p:spPr>
          <a:xfrm>
            <a:off x="1162050" y="6326460"/>
            <a:ext cx="209550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JetBrains Mono"/>
              <a:buNone/>
            </a:pPr>
            <a:r>
              <a:rPr b="1" i="0" lang="en-US" sz="1800" u="none" cap="none" strike="noStrike">
                <a:solidFill>
                  <a:srgbClr val="1A9E8F"/>
                </a:solidFill>
                <a:latin typeface="JetBrains Mono"/>
                <a:ea typeface="JetBrains Mono"/>
                <a:cs typeface="JetBrains Mono"/>
                <a:sym typeface="JetBrains Mono"/>
              </a:rPr>
              <a:t>1:35 – 1:45</a:t>
            </a:r>
            <a:endParaRPr b="0" i="0" sz="1800" u="none" cap="none" strike="noStrike">
              <a:solidFill>
                <a:schemeClr val="dk1"/>
              </a:solidFill>
              <a:latin typeface="Calibri"/>
              <a:ea typeface="Calibri"/>
              <a:cs typeface="Calibri"/>
              <a:sym typeface="Calibri"/>
            </a:endParaRPr>
          </a:p>
        </p:txBody>
      </p:sp>
      <p:sp>
        <p:nvSpPr>
          <p:cNvPr id="730" name="Google Shape;730;p32"/>
          <p:cNvSpPr/>
          <p:nvPr/>
        </p:nvSpPr>
        <p:spPr>
          <a:xfrm>
            <a:off x="3276600" y="6326460"/>
            <a:ext cx="544961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Agents — what they are &amp; how they're scoped</a:t>
            </a:r>
            <a:endParaRPr b="0" i="0" sz="1800" u="none" cap="none" strike="noStrike">
              <a:solidFill>
                <a:schemeClr val="dk1"/>
              </a:solidFill>
              <a:latin typeface="Calibri"/>
              <a:ea typeface="Calibri"/>
              <a:cs typeface="Calibri"/>
              <a:sym typeface="Calibri"/>
            </a:endParaRPr>
          </a:p>
        </p:txBody>
      </p:sp>
      <p:sp>
        <p:nvSpPr>
          <p:cNvPr id="731" name="Google Shape;731;p32"/>
          <p:cNvSpPr/>
          <p:nvPr/>
        </p:nvSpPr>
        <p:spPr>
          <a:xfrm>
            <a:off x="952500" y="6816998"/>
            <a:ext cx="16383000" cy="528638"/>
          </a:xfrm>
          <a:prstGeom prst="roundRect">
            <a:avLst>
              <a:gd fmla="val 2522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32"/>
          <p:cNvSpPr/>
          <p:nvPr/>
        </p:nvSpPr>
        <p:spPr>
          <a:xfrm>
            <a:off x="1162050" y="6931298"/>
            <a:ext cx="209550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JetBrains Mono"/>
              <a:buNone/>
            </a:pPr>
            <a:r>
              <a:rPr b="1" i="0" lang="en-US" sz="1800" u="none" cap="none" strike="noStrike">
                <a:solidFill>
                  <a:srgbClr val="1A9E8F"/>
                </a:solidFill>
                <a:latin typeface="JetBrains Mono"/>
                <a:ea typeface="JetBrains Mono"/>
                <a:cs typeface="JetBrains Mono"/>
                <a:sym typeface="JetBrains Mono"/>
              </a:rPr>
              <a:t>1:45 – 2:00</a:t>
            </a:r>
            <a:endParaRPr b="0" i="0" sz="1800" u="none" cap="none" strike="noStrike">
              <a:solidFill>
                <a:schemeClr val="dk1"/>
              </a:solidFill>
              <a:latin typeface="Calibri"/>
              <a:ea typeface="Calibri"/>
              <a:cs typeface="Calibri"/>
              <a:sym typeface="Calibri"/>
            </a:endParaRPr>
          </a:p>
        </p:txBody>
      </p:sp>
      <p:sp>
        <p:nvSpPr>
          <p:cNvPr id="733" name="Google Shape;733;p32"/>
          <p:cNvSpPr/>
          <p:nvPr/>
        </p:nvSpPr>
        <p:spPr>
          <a:xfrm>
            <a:off x="3276600" y="6931298"/>
            <a:ext cx="6200961"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 Demo 3 + 🛠 Practice 3 — scope &amp; build the agent</a:t>
            </a:r>
            <a:endParaRPr b="0" i="0" sz="1800" u="none" cap="none" strike="noStrike">
              <a:solidFill>
                <a:schemeClr val="dk1"/>
              </a:solidFill>
              <a:latin typeface="Calibri"/>
              <a:ea typeface="Calibri"/>
              <a:cs typeface="Calibri"/>
              <a:sym typeface="Calibri"/>
            </a:endParaRPr>
          </a:p>
        </p:txBody>
      </p:sp>
      <p:sp>
        <p:nvSpPr>
          <p:cNvPr id="734" name="Google Shape;734;p32"/>
          <p:cNvSpPr/>
          <p:nvPr/>
        </p:nvSpPr>
        <p:spPr>
          <a:xfrm>
            <a:off x="952500" y="7421835"/>
            <a:ext cx="16383000" cy="528638"/>
          </a:xfrm>
          <a:prstGeom prst="roundRect">
            <a:avLst>
              <a:gd fmla="val 25225" name="adj"/>
            </a:avLst>
          </a:prstGeom>
          <a:solidFill>
            <a:srgbClr val="FFFFFF"/>
          </a:solidFill>
          <a:ln>
            <a:noFill/>
          </a:ln>
          <a:effectLst>
            <a:outerShdw blurRad="228600" rotWithShape="0" algn="bl" dir="5400000" dist="76200">
              <a:srgbClr val="1B2A4A">
                <a:alpha val="7843"/>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32"/>
          <p:cNvSpPr/>
          <p:nvPr/>
        </p:nvSpPr>
        <p:spPr>
          <a:xfrm>
            <a:off x="1162050" y="7536135"/>
            <a:ext cx="2095500"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1A9E8F"/>
              </a:buClr>
              <a:buSzPts val="1800"/>
              <a:buFont typeface="JetBrains Mono"/>
              <a:buNone/>
            </a:pPr>
            <a:r>
              <a:rPr b="1" i="0" lang="en-US" sz="1800" u="none" cap="none" strike="noStrike">
                <a:solidFill>
                  <a:srgbClr val="1A9E8F"/>
                </a:solidFill>
                <a:latin typeface="JetBrains Mono"/>
                <a:ea typeface="JetBrains Mono"/>
                <a:cs typeface="JetBrains Mono"/>
                <a:sym typeface="JetBrains Mono"/>
              </a:rPr>
              <a:t>At close</a:t>
            </a:r>
            <a:endParaRPr b="0" i="0" sz="1800" u="none" cap="none" strike="noStrike">
              <a:solidFill>
                <a:schemeClr val="dk1"/>
              </a:solidFill>
              <a:latin typeface="Calibri"/>
              <a:ea typeface="Calibri"/>
              <a:cs typeface="Calibri"/>
              <a:sym typeface="Calibri"/>
            </a:endParaRPr>
          </a:p>
        </p:txBody>
      </p:sp>
      <p:sp>
        <p:nvSpPr>
          <p:cNvPr id="736" name="Google Shape;736;p32"/>
          <p:cNvSpPr/>
          <p:nvPr/>
        </p:nvSpPr>
        <p:spPr>
          <a:xfrm>
            <a:off x="3276600" y="7536135"/>
            <a:ext cx="5085435" cy="338138"/>
          </a:xfrm>
          <a:prstGeom prst="rect">
            <a:avLst/>
          </a:prstGeom>
          <a:noFill/>
          <a:ln>
            <a:noFill/>
          </a:ln>
        </p:spPr>
        <p:txBody>
          <a:bodyPr anchorCtr="0" anchor="t" bIns="25400" lIns="25400" spcFirstLastPara="1" rIns="25400" wrap="square" tIns="25400">
            <a:noAutofit/>
          </a:bodyPr>
          <a:lstStyle/>
          <a:p>
            <a:pPr indent="0" lvl="0" marL="0" marR="0" rtl="0" algn="l">
              <a:spcBef>
                <a:spcPts val="0"/>
              </a:spcBef>
              <a:spcAft>
                <a:spcPts val="0"/>
              </a:spcAft>
              <a:buClr>
                <a:srgbClr val="2D2D2D"/>
              </a:buClr>
              <a:buSzPts val="1800"/>
              <a:buFont typeface="DM Sans"/>
              <a:buNone/>
            </a:pPr>
            <a:r>
              <a:rPr b="0" i="0" lang="en-US" sz="1800" u="none" cap="none" strike="noStrike">
                <a:solidFill>
                  <a:srgbClr val="2D2D2D"/>
                </a:solidFill>
                <a:latin typeface="DM Sans"/>
                <a:ea typeface="DM Sans"/>
                <a:cs typeface="DM Sans"/>
                <a:sym typeface="DM Sans"/>
              </a:rPr>
              <a:t>Humans in the loop · share-out · takeaways</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